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Lazydog" panose="020B0604020202020204" charset="0"/>
      <p:regular r:id="rId38"/>
    </p:embeddedFont>
    <p:embeddedFont>
      <p:font typeface="Rubik" panose="020B0604020202020204" charset="-79"/>
      <p:regular r:id="rId39"/>
    </p:embeddedFont>
    <p:embeddedFont>
      <p:font typeface="Rubik Bold" panose="020B0604020202020204" charset="-79"/>
      <p:regular r:id="rId40"/>
    </p:embeddedFont>
    <p:embeddedFont>
      <p:font typeface="Rubik Semi-Bold" panose="020B0604020202020204" charset="-79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22" autoAdjust="0"/>
  </p:normalViewPr>
  <p:slideViewPr>
    <p:cSldViewPr>
      <p:cViewPr varScale="1">
        <p:scale>
          <a:sx n="46" d="100"/>
          <a:sy n="46" d="100"/>
        </p:scale>
        <p:origin x="57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48.sv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image" Target="../media/image16.svg"/><Relationship Id="rId10" Type="http://schemas.openxmlformats.org/officeDocument/2006/relationships/image" Target="../media/image51.png"/><Relationship Id="rId4" Type="http://schemas.openxmlformats.org/officeDocument/2006/relationships/image" Target="../media/image1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7.svg"/><Relationship Id="rId7" Type="http://schemas.openxmlformats.org/officeDocument/2006/relationships/image" Target="../media/image55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4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35.svg"/><Relationship Id="rId18" Type="http://schemas.openxmlformats.org/officeDocument/2006/relationships/image" Target="../media/image71.svg"/><Relationship Id="rId26" Type="http://schemas.openxmlformats.org/officeDocument/2006/relationships/slide" Target="slide28.xml"/><Relationship Id="rId3" Type="http://schemas.openxmlformats.org/officeDocument/2006/relationships/image" Target="../media/image59.svg"/><Relationship Id="rId21" Type="http://schemas.openxmlformats.org/officeDocument/2006/relationships/slide" Target="slide31.xml"/><Relationship Id="rId7" Type="http://schemas.openxmlformats.org/officeDocument/2006/relationships/image" Target="../media/image63.svg"/><Relationship Id="rId12" Type="http://schemas.openxmlformats.org/officeDocument/2006/relationships/image" Target="../media/image34.png"/><Relationship Id="rId17" Type="http://schemas.openxmlformats.org/officeDocument/2006/relationships/image" Target="../media/image70.png"/><Relationship Id="rId25" Type="http://schemas.openxmlformats.org/officeDocument/2006/relationships/slide" Target="slide33.xml"/><Relationship Id="rId2" Type="http://schemas.openxmlformats.org/officeDocument/2006/relationships/image" Target="../media/image58.png"/><Relationship Id="rId16" Type="http://schemas.openxmlformats.org/officeDocument/2006/relationships/slide" Target="slide34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24" Type="http://schemas.openxmlformats.org/officeDocument/2006/relationships/slide" Target="slide32.xml"/><Relationship Id="rId5" Type="http://schemas.openxmlformats.org/officeDocument/2006/relationships/image" Target="../media/image61.svg"/><Relationship Id="rId15" Type="http://schemas.openxmlformats.org/officeDocument/2006/relationships/image" Target="../media/image69.svg"/><Relationship Id="rId23" Type="http://schemas.openxmlformats.org/officeDocument/2006/relationships/image" Target="../media/image73.svg"/><Relationship Id="rId10" Type="http://schemas.openxmlformats.org/officeDocument/2006/relationships/image" Target="../media/image66.png"/><Relationship Id="rId19" Type="http://schemas.openxmlformats.org/officeDocument/2006/relationships/slide" Target="slide27.xml"/><Relationship Id="rId4" Type="http://schemas.openxmlformats.org/officeDocument/2006/relationships/image" Target="../media/image60.png"/><Relationship Id="rId9" Type="http://schemas.openxmlformats.org/officeDocument/2006/relationships/image" Target="../media/image65.svg"/><Relationship Id="rId14" Type="http://schemas.openxmlformats.org/officeDocument/2006/relationships/image" Target="../media/image68.png"/><Relationship Id="rId22" Type="http://schemas.openxmlformats.org/officeDocument/2006/relationships/image" Target="../media/image72.png"/><Relationship Id="rId27" Type="http://schemas.openxmlformats.org/officeDocument/2006/relationships/slide" Target="slide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svg"/><Relationship Id="rId7" Type="http://schemas.openxmlformats.org/officeDocument/2006/relationships/image" Target="../media/image7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1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7.png"/><Relationship Id="rId7" Type="http://schemas.openxmlformats.org/officeDocument/2006/relationships/image" Target="../media/image1.png"/><Relationship Id="rId2" Type="http://schemas.openxmlformats.org/officeDocument/2006/relationships/hyperlink" Target="https://console.cloud.google.com/storage/browser/ninis_gcs_016/model;tab=objects?pageState=(%22StorageObjectListTable%22:(%22f%22:%22%255B%255D%22))&amp;authuser=0&amp;hl=en&amp;project=dti-ds&amp;supportedpurview=project&amp;prefix=&amp;forceOnObjectsSortingFiltering=fals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4.svg"/><Relationship Id="rId4" Type="http://schemas.openxmlformats.org/officeDocument/2006/relationships/image" Target="../media/image48.svg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.svg"/><Relationship Id="rId5" Type="http://schemas.openxmlformats.org/officeDocument/2006/relationships/image" Target="../media/image20.svg"/><Relationship Id="rId10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4.svg"/><Relationship Id="rId7" Type="http://schemas.openxmlformats.org/officeDocument/2006/relationships/image" Target="../media/image7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8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svg"/><Relationship Id="rId3" Type="http://schemas.openxmlformats.org/officeDocument/2006/relationships/image" Target="../media/image18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.svg"/><Relationship Id="rId5" Type="http://schemas.openxmlformats.org/officeDocument/2006/relationships/image" Target="../media/image20.svg"/><Relationship Id="rId10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.svg"/><Relationship Id="rId5" Type="http://schemas.openxmlformats.org/officeDocument/2006/relationships/image" Target="../media/image20.svg"/><Relationship Id="rId10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.svg"/><Relationship Id="rId3" Type="http://schemas.openxmlformats.org/officeDocument/2006/relationships/image" Target="../media/image18.svg"/><Relationship Id="rId7" Type="http://schemas.openxmlformats.org/officeDocument/2006/relationships/image" Target="../media/image26.svg"/><Relationship Id="rId12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.svg"/><Relationship Id="rId5" Type="http://schemas.openxmlformats.org/officeDocument/2006/relationships/image" Target="../media/image20.svg"/><Relationship Id="rId10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19910" y="6240639"/>
            <a:ext cx="6139390" cy="3471546"/>
          </a:xfrm>
          <a:custGeom>
            <a:avLst/>
            <a:gdLst/>
            <a:ahLst/>
            <a:cxnLst/>
            <a:rect l="l" t="t" r="r" b="b"/>
            <a:pathLst>
              <a:path w="6139390" h="3471546">
                <a:moveTo>
                  <a:pt x="0" y="0"/>
                </a:moveTo>
                <a:lnTo>
                  <a:pt x="6139390" y="0"/>
                </a:lnTo>
                <a:lnTo>
                  <a:pt x="6139390" y="3471546"/>
                </a:lnTo>
                <a:lnTo>
                  <a:pt x="0" y="3471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59260" y="-264531"/>
            <a:ext cx="6307870" cy="3566814"/>
          </a:xfrm>
          <a:custGeom>
            <a:avLst/>
            <a:gdLst/>
            <a:ahLst/>
            <a:cxnLst/>
            <a:rect l="l" t="t" r="r" b="b"/>
            <a:pathLst>
              <a:path w="6307870" h="3566814">
                <a:moveTo>
                  <a:pt x="0" y="0"/>
                </a:moveTo>
                <a:lnTo>
                  <a:pt x="6307870" y="0"/>
                </a:lnTo>
                <a:lnTo>
                  <a:pt x="6307870" y="3566814"/>
                </a:lnTo>
                <a:lnTo>
                  <a:pt x="0" y="3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85972" y="-264531"/>
            <a:ext cx="4246431" cy="2586462"/>
          </a:xfrm>
          <a:custGeom>
            <a:avLst/>
            <a:gdLst/>
            <a:ahLst/>
            <a:cxnLst/>
            <a:rect l="l" t="t" r="r" b="b"/>
            <a:pathLst>
              <a:path w="4246431" h="2586462">
                <a:moveTo>
                  <a:pt x="0" y="0"/>
                </a:moveTo>
                <a:lnTo>
                  <a:pt x="4246431" y="0"/>
                </a:lnTo>
                <a:lnTo>
                  <a:pt x="4246431" y="2586462"/>
                </a:lnTo>
                <a:lnTo>
                  <a:pt x="0" y="25864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61345" y="574815"/>
            <a:ext cx="14765311" cy="9137371"/>
            <a:chOff x="0" y="0"/>
            <a:chExt cx="19687081" cy="121831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687081" cy="12183161"/>
            </a:xfrm>
            <a:custGeom>
              <a:avLst/>
              <a:gdLst/>
              <a:ahLst/>
              <a:cxnLst/>
              <a:rect l="l" t="t" r="r" b="b"/>
              <a:pathLst>
                <a:path w="19687081" h="12183161">
                  <a:moveTo>
                    <a:pt x="0" y="0"/>
                  </a:moveTo>
                  <a:lnTo>
                    <a:pt x="19687081" y="0"/>
                  </a:lnTo>
                  <a:lnTo>
                    <a:pt x="19687081" y="12183161"/>
                  </a:lnTo>
                  <a:lnTo>
                    <a:pt x="0" y="12183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26636" b="-88635"/>
              </a:stretch>
            </a:blipFill>
          </p:spPr>
        </p:sp>
        <p:grpSp>
          <p:nvGrpSpPr>
            <p:cNvPr id="7" name="Group 7"/>
            <p:cNvGrpSpPr/>
            <p:nvPr/>
          </p:nvGrpSpPr>
          <p:grpSpPr>
            <a:xfrm rot="-847417">
              <a:off x="11578504" y="3416174"/>
              <a:ext cx="2305965" cy="5581109"/>
              <a:chOff x="0" y="0"/>
              <a:chExt cx="455499" cy="1102441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55499" cy="1102441"/>
              </a:xfrm>
              <a:custGeom>
                <a:avLst/>
                <a:gdLst/>
                <a:ahLst/>
                <a:cxnLst/>
                <a:rect l="l" t="t" r="r" b="b"/>
                <a:pathLst>
                  <a:path w="455499" h="1102441">
                    <a:moveTo>
                      <a:pt x="0" y="0"/>
                    </a:moveTo>
                    <a:lnTo>
                      <a:pt x="455499" y="0"/>
                    </a:lnTo>
                    <a:lnTo>
                      <a:pt x="455499" y="1102441"/>
                    </a:lnTo>
                    <a:lnTo>
                      <a:pt x="0" y="1102441"/>
                    </a:lnTo>
                    <a:close/>
                  </a:path>
                </a:pathLst>
              </a:custGeom>
              <a:solidFill>
                <a:srgbClr val="CAEEE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455499" cy="11405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-892008" y="7284639"/>
            <a:ext cx="6980795" cy="3947323"/>
          </a:xfrm>
          <a:custGeom>
            <a:avLst/>
            <a:gdLst/>
            <a:ahLst/>
            <a:cxnLst/>
            <a:rect l="l" t="t" r="r" b="b"/>
            <a:pathLst>
              <a:path w="6980795" h="3947323">
                <a:moveTo>
                  <a:pt x="0" y="0"/>
                </a:moveTo>
                <a:lnTo>
                  <a:pt x="6980795" y="0"/>
                </a:lnTo>
                <a:lnTo>
                  <a:pt x="6980795" y="3947322"/>
                </a:lnTo>
                <a:lnTo>
                  <a:pt x="0" y="394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1892126" y="-264531"/>
            <a:ext cx="8981032" cy="4490516"/>
          </a:xfrm>
          <a:custGeom>
            <a:avLst/>
            <a:gdLst/>
            <a:ahLst/>
            <a:cxnLst/>
            <a:rect l="l" t="t" r="r" b="b"/>
            <a:pathLst>
              <a:path w="8981032" h="4490516">
                <a:moveTo>
                  <a:pt x="8981032" y="0"/>
                </a:moveTo>
                <a:lnTo>
                  <a:pt x="0" y="0"/>
                </a:lnTo>
                <a:lnTo>
                  <a:pt x="0" y="4490516"/>
                </a:lnTo>
                <a:lnTo>
                  <a:pt x="8981032" y="4490516"/>
                </a:lnTo>
                <a:lnTo>
                  <a:pt x="898103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07806" y="776041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 rot="-787823">
            <a:off x="4699263" y="6070728"/>
            <a:ext cx="889590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0"/>
              </a:lnSpc>
            </a:pPr>
            <a:r>
              <a:rPr lang="en-US" sz="30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LET'S EXPLORE THE WORLD WITHOUT NO WORRIES!</a:t>
            </a:r>
          </a:p>
        </p:txBody>
      </p:sp>
      <p:sp>
        <p:nvSpPr>
          <p:cNvPr id="14" name="Freeform 14"/>
          <p:cNvSpPr/>
          <p:nvPr/>
        </p:nvSpPr>
        <p:spPr>
          <a:xfrm rot="696687">
            <a:off x="13837804" y="4943119"/>
            <a:ext cx="3950782" cy="4683039"/>
          </a:xfrm>
          <a:custGeom>
            <a:avLst/>
            <a:gdLst/>
            <a:ahLst/>
            <a:cxnLst/>
            <a:rect l="l" t="t" r="r" b="b"/>
            <a:pathLst>
              <a:path w="3950782" h="4683039">
                <a:moveTo>
                  <a:pt x="0" y="0"/>
                </a:moveTo>
                <a:lnTo>
                  <a:pt x="3950782" y="0"/>
                </a:lnTo>
                <a:lnTo>
                  <a:pt x="3950782" y="4683039"/>
                </a:lnTo>
                <a:lnTo>
                  <a:pt x="0" y="4683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 rot="-787823">
            <a:off x="5277056" y="6815039"/>
            <a:ext cx="8359130" cy="381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2"/>
              </a:lnSpc>
            </a:pPr>
            <a:r>
              <a:rPr lang="en-US" sz="27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Presented by: Mulya Fajar Ningsih Alwi - DTIDS</a:t>
            </a:r>
          </a:p>
        </p:txBody>
      </p:sp>
      <p:sp>
        <p:nvSpPr>
          <p:cNvPr id="16" name="TextBox 16"/>
          <p:cNvSpPr txBox="1"/>
          <p:nvPr/>
        </p:nvSpPr>
        <p:spPr>
          <a:xfrm rot="-787823">
            <a:off x="4158307" y="3778153"/>
            <a:ext cx="8895901" cy="219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TRAVEL INSURANCE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8223" y="7749635"/>
            <a:ext cx="14591553" cy="6667884"/>
            <a:chOff x="0" y="0"/>
            <a:chExt cx="2273988" cy="1039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3988" cy="1039141"/>
            </a:xfrm>
            <a:custGeom>
              <a:avLst/>
              <a:gdLst/>
              <a:ahLst/>
              <a:cxnLst/>
              <a:rect l="l" t="t" r="r" b="b"/>
              <a:pathLst>
                <a:path w="2273988" h="1039141">
                  <a:moveTo>
                    <a:pt x="1136994" y="0"/>
                  </a:moveTo>
                  <a:cubicBezTo>
                    <a:pt x="509049" y="0"/>
                    <a:pt x="0" y="232620"/>
                    <a:pt x="0" y="519571"/>
                  </a:cubicBezTo>
                  <a:cubicBezTo>
                    <a:pt x="0" y="806522"/>
                    <a:pt x="509049" y="1039141"/>
                    <a:pt x="1136994" y="1039141"/>
                  </a:cubicBezTo>
                  <a:cubicBezTo>
                    <a:pt x="1764938" y="1039141"/>
                    <a:pt x="2273988" y="806522"/>
                    <a:pt x="2273988" y="519571"/>
                  </a:cubicBezTo>
                  <a:cubicBezTo>
                    <a:pt x="2273988" y="232620"/>
                    <a:pt x="1764938" y="0"/>
                    <a:pt x="1136994" y="0"/>
                  </a:cubicBez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13186" y="59320"/>
              <a:ext cx="1847615" cy="882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91680" y="1822561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31976" y="212435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51845" y="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270466" y="1796966"/>
            <a:ext cx="11509138" cy="126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DATA PREPARATION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5824481" y="28572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1"/>
                </a:lnTo>
                <a:lnTo>
                  <a:pt x="0" y="1951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637993">
            <a:off x="3557595" y="3086268"/>
            <a:ext cx="10934880" cy="5467440"/>
          </a:xfrm>
          <a:custGeom>
            <a:avLst/>
            <a:gdLst/>
            <a:ahLst/>
            <a:cxnLst/>
            <a:rect l="l" t="t" r="r" b="b"/>
            <a:pathLst>
              <a:path w="10934880" h="5467440">
                <a:moveTo>
                  <a:pt x="0" y="0"/>
                </a:moveTo>
                <a:lnTo>
                  <a:pt x="10934880" y="0"/>
                </a:lnTo>
                <a:lnTo>
                  <a:pt x="10934880" y="5467440"/>
                </a:lnTo>
                <a:lnTo>
                  <a:pt x="0" y="5467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39215" y="6522522"/>
            <a:ext cx="6645000" cy="4796482"/>
          </a:xfrm>
          <a:custGeom>
            <a:avLst/>
            <a:gdLst/>
            <a:ahLst/>
            <a:cxnLst/>
            <a:rect l="l" t="t" r="r" b="b"/>
            <a:pathLst>
              <a:path w="6645000" h="4796482">
                <a:moveTo>
                  <a:pt x="0" y="0"/>
                </a:moveTo>
                <a:lnTo>
                  <a:pt x="6645000" y="0"/>
                </a:lnTo>
                <a:lnTo>
                  <a:pt x="6645000" y="4796482"/>
                </a:lnTo>
                <a:lnTo>
                  <a:pt x="0" y="4796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675843">
            <a:off x="14988615" y="529558"/>
            <a:ext cx="4215701" cy="4467506"/>
          </a:xfrm>
          <a:custGeom>
            <a:avLst/>
            <a:gdLst/>
            <a:ahLst/>
            <a:cxnLst/>
            <a:rect l="l" t="t" r="r" b="b"/>
            <a:pathLst>
              <a:path w="4215701" h="4467506">
                <a:moveTo>
                  <a:pt x="0" y="0"/>
                </a:moveTo>
                <a:lnTo>
                  <a:pt x="4215700" y="0"/>
                </a:lnTo>
                <a:lnTo>
                  <a:pt x="4215700" y="4467506"/>
                </a:lnTo>
                <a:lnTo>
                  <a:pt x="0" y="4467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39530">
            <a:off x="-1423942" y="518476"/>
            <a:ext cx="3286842" cy="5380247"/>
          </a:xfrm>
          <a:custGeom>
            <a:avLst/>
            <a:gdLst/>
            <a:ahLst/>
            <a:cxnLst/>
            <a:rect l="l" t="t" r="r" b="b"/>
            <a:pathLst>
              <a:path w="3286842" h="5380247">
                <a:moveTo>
                  <a:pt x="0" y="0"/>
                </a:moveTo>
                <a:lnTo>
                  <a:pt x="3286842" y="0"/>
                </a:lnTo>
                <a:lnTo>
                  <a:pt x="3286842" y="5380247"/>
                </a:lnTo>
                <a:lnTo>
                  <a:pt x="0" y="5380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649555" y="620713"/>
            <a:ext cx="10900093" cy="8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6364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DATA CLEANING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964114" y="3208600"/>
            <a:ext cx="5434540" cy="2515589"/>
            <a:chOff x="0" y="0"/>
            <a:chExt cx="7246054" cy="3354119"/>
          </a:xfrm>
        </p:grpSpPr>
        <p:sp>
          <p:nvSpPr>
            <p:cNvPr id="7" name="Freeform 7"/>
            <p:cNvSpPr/>
            <p:nvPr/>
          </p:nvSpPr>
          <p:spPr>
            <a:xfrm>
              <a:off x="50800" y="0"/>
              <a:ext cx="6112621" cy="2987544"/>
            </a:xfrm>
            <a:custGeom>
              <a:avLst/>
              <a:gdLst/>
              <a:ahLst/>
              <a:cxnLst/>
              <a:rect l="l" t="t" r="r" b="b"/>
              <a:pathLst>
                <a:path w="6112621" h="2987544">
                  <a:moveTo>
                    <a:pt x="0" y="0"/>
                  </a:moveTo>
                  <a:lnTo>
                    <a:pt x="6112621" y="0"/>
                  </a:lnTo>
                  <a:lnTo>
                    <a:pt x="6112621" y="2987544"/>
                  </a:lnTo>
                  <a:lnTo>
                    <a:pt x="0" y="298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0" y="259266"/>
              <a:ext cx="7246054" cy="3094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77969" lvl="1" indent="-338984" algn="l">
                <a:lnSpc>
                  <a:spcPts val="4710"/>
                </a:lnSpc>
                <a:buFont typeface="Arial"/>
                <a:buChar char="•"/>
              </a:pPr>
              <a:r>
                <a:rPr lang="en-US" sz="31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Gender : 71.39%</a:t>
              </a:r>
            </a:p>
            <a:p>
              <a:pPr marL="677969" lvl="1" indent="-338984" algn="l">
                <a:lnSpc>
                  <a:spcPts val="4710"/>
                </a:lnSpc>
                <a:buFont typeface="Arial"/>
                <a:buChar char="•"/>
              </a:pPr>
              <a:r>
                <a:rPr lang="en-US" sz="31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Filled the Missing Values</a:t>
              </a:r>
            </a:p>
            <a:p>
              <a:pPr algn="l">
                <a:lnSpc>
                  <a:spcPts val="4710"/>
                </a:lnSpc>
              </a:pPr>
              <a:endPara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651551" y="3208600"/>
            <a:ext cx="4779608" cy="2515589"/>
            <a:chOff x="0" y="0"/>
            <a:chExt cx="6372810" cy="3354119"/>
          </a:xfrm>
        </p:grpSpPr>
        <p:sp>
          <p:nvSpPr>
            <p:cNvPr id="10" name="Freeform 10"/>
            <p:cNvSpPr/>
            <p:nvPr/>
          </p:nvSpPr>
          <p:spPr>
            <a:xfrm>
              <a:off x="50800" y="0"/>
              <a:ext cx="6112621" cy="2987544"/>
            </a:xfrm>
            <a:custGeom>
              <a:avLst/>
              <a:gdLst/>
              <a:ahLst/>
              <a:cxnLst/>
              <a:rect l="l" t="t" r="r" b="b"/>
              <a:pathLst>
                <a:path w="6112621" h="2987544">
                  <a:moveTo>
                    <a:pt x="0" y="0"/>
                  </a:moveTo>
                  <a:lnTo>
                    <a:pt x="6112621" y="0"/>
                  </a:lnTo>
                  <a:lnTo>
                    <a:pt x="6112621" y="2987544"/>
                  </a:lnTo>
                  <a:lnTo>
                    <a:pt x="0" y="298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259266"/>
              <a:ext cx="6372810" cy="3094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77969" lvl="1" indent="-338984" algn="l">
                <a:lnSpc>
                  <a:spcPts val="4710"/>
                </a:lnSpc>
                <a:buFont typeface="Arial"/>
                <a:buChar char="•"/>
              </a:pPr>
              <a:r>
                <a:rPr lang="en-US" sz="31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Duplicate : 10.53%</a:t>
              </a:r>
            </a:p>
            <a:p>
              <a:pPr marL="677969" lvl="1" indent="-338984" algn="l">
                <a:lnSpc>
                  <a:spcPts val="4710"/>
                </a:lnSpc>
                <a:buFont typeface="Arial"/>
                <a:buChar char="•"/>
              </a:pPr>
              <a:r>
                <a:rPr lang="en-US" sz="31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Drop Duplicates Data</a:t>
              </a:r>
            </a:p>
            <a:p>
              <a:pPr algn="l">
                <a:lnSpc>
                  <a:spcPts val="4710"/>
                </a:lnSpc>
              </a:pPr>
              <a:endPara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76634" y="6933864"/>
            <a:ext cx="4622566" cy="2515589"/>
            <a:chOff x="0" y="0"/>
            <a:chExt cx="6163421" cy="3354119"/>
          </a:xfrm>
        </p:grpSpPr>
        <p:sp>
          <p:nvSpPr>
            <p:cNvPr id="13" name="Freeform 13"/>
            <p:cNvSpPr/>
            <p:nvPr/>
          </p:nvSpPr>
          <p:spPr>
            <a:xfrm>
              <a:off x="50800" y="0"/>
              <a:ext cx="6112621" cy="2987544"/>
            </a:xfrm>
            <a:custGeom>
              <a:avLst/>
              <a:gdLst/>
              <a:ahLst/>
              <a:cxnLst/>
              <a:rect l="l" t="t" r="r" b="b"/>
              <a:pathLst>
                <a:path w="6112621" h="2987544">
                  <a:moveTo>
                    <a:pt x="0" y="0"/>
                  </a:moveTo>
                  <a:lnTo>
                    <a:pt x="6112621" y="0"/>
                  </a:lnTo>
                  <a:lnTo>
                    <a:pt x="6112621" y="2987544"/>
                  </a:lnTo>
                  <a:lnTo>
                    <a:pt x="0" y="298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0" y="259266"/>
              <a:ext cx="6163421" cy="3094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77969" lvl="1" indent="-338984" algn="l">
                <a:lnSpc>
                  <a:spcPts val="4710"/>
                </a:lnSpc>
                <a:buFont typeface="Arial"/>
                <a:buChar char="•"/>
              </a:pPr>
              <a:r>
                <a:rPr lang="en-US" sz="31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Duration : -1</a:t>
              </a:r>
            </a:p>
            <a:p>
              <a:pPr marL="677969" lvl="1" indent="-338984" algn="l">
                <a:lnSpc>
                  <a:spcPts val="4710"/>
                </a:lnSpc>
                <a:buFont typeface="Arial"/>
                <a:buChar char="•"/>
              </a:pPr>
              <a:r>
                <a:rPr lang="en-US" sz="31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Replace Invalid Data</a:t>
              </a:r>
            </a:p>
            <a:p>
              <a:pPr algn="l">
                <a:lnSpc>
                  <a:spcPts val="4710"/>
                </a:lnSpc>
              </a:pPr>
              <a:endPara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762123" y="6933864"/>
            <a:ext cx="4622566" cy="2650658"/>
            <a:chOff x="0" y="0"/>
            <a:chExt cx="6163421" cy="3534210"/>
          </a:xfrm>
        </p:grpSpPr>
        <p:sp>
          <p:nvSpPr>
            <p:cNvPr id="16" name="Freeform 16"/>
            <p:cNvSpPr/>
            <p:nvPr/>
          </p:nvSpPr>
          <p:spPr>
            <a:xfrm>
              <a:off x="50800" y="0"/>
              <a:ext cx="6112621" cy="2987544"/>
            </a:xfrm>
            <a:custGeom>
              <a:avLst/>
              <a:gdLst/>
              <a:ahLst/>
              <a:cxnLst/>
              <a:rect l="l" t="t" r="r" b="b"/>
              <a:pathLst>
                <a:path w="6112621" h="2987544">
                  <a:moveTo>
                    <a:pt x="0" y="0"/>
                  </a:moveTo>
                  <a:lnTo>
                    <a:pt x="6112621" y="0"/>
                  </a:lnTo>
                  <a:lnTo>
                    <a:pt x="6112621" y="2987544"/>
                  </a:lnTo>
                  <a:lnTo>
                    <a:pt x="0" y="298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0" y="98225"/>
              <a:ext cx="6163421" cy="3435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Duration : &gt; 540 days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Age : &gt; 100 years old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Drop Only Extreme Values</a:t>
              </a:r>
            </a:p>
            <a:p>
              <a:pPr algn="l">
                <a:lnSpc>
                  <a:spcPts val="4199"/>
                </a:lnSpc>
              </a:pPr>
              <a:endParaRPr lang="en-US" sz="2799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105212" y="2536933"/>
            <a:ext cx="440114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5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MISSING VALUES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840783" y="2536933"/>
            <a:ext cx="440114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5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DATA DUPLICATE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87344" y="6296145"/>
            <a:ext cx="440114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5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INVALID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72833" y="6296145"/>
            <a:ext cx="440114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5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OUTLIERS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6260" y="510030"/>
            <a:ext cx="17335479" cy="9266939"/>
            <a:chOff x="0" y="0"/>
            <a:chExt cx="4565723" cy="2440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65723" cy="2440675"/>
            </a:xfrm>
            <a:custGeom>
              <a:avLst/>
              <a:gdLst/>
              <a:ahLst/>
              <a:cxnLst/>
              <a:rect l="l" t="t" r="r" b="b"/>
              <a:pathLst>
                <a:path w="4565723" h="2440675">
                  <a:moveTo>
                    <a:pt x="24116" y="0"/>
                  </a:moveTo>
                  <a:lnTo>
                    <a:pt x="4541607" y="0"/>
                  </a:lnTo>
                  <a:cubicBezTo>
                    <a:pt x="4554926" y="0"/>
                    <a:pt x="4565723" y="10797"/>
                    <a:pt x="4565723" y="24116"/>
                  </a:cubicBezTo>
                  <a:lnTo>
                    <a:pt x="4565723" y="2416559"/>
                  </a:lnTo>
                  <a:cubicBezTo>
                    <a:pt x="4565723" y="2429878"/>
                    <a:pt x="4554926" y="2440675"/>
                    <a:pt x="4541607" y="2440675"/>
                  </a:cubicBezTo>
                  <a:lnTo>
                    <a:pt x="24116" y="2440675"/>
                  </a:lnTo>
                  <a:cubicBezTo>
                    <a:pt x="10797" y="2440675"/>
                    <a:pt x="0" y="2429878"/>
                    <a:pt x="0" y="2416559"/>
                  </a:cubicBezTo>
                  <a:lnTo>
                    <a:pt x="0" y="24116"/>
                  </a:lnTo>
                  <a:cubicBezTo>
                    <a:pt x="0" y="10797"/>
                    <a:pt x="10797" y="0"/>
                    <a:pt x="24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D38D29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65723" cy="2478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957752">
            <a:off x="-1179752" y="7497508"/>
            <a:ext cx="5331199" cy="3421661"/>
          </a:xfrm>
          <a:custGeom>
            <a:avLst/>
            <a:gdLst/>
            <a:ahLst/>
            <a:cxnLst/>
            <a:rect l="l" t="t" r="r" b="b"/>
            <a:pathLst>
              <a:path w="5331199" h="3421661">
                <a:moveTo>
                  <a:pt x="0" y="0"/>
                </a:moveTo>
                <a:lnTo>
                  <a:pt x="5331199" y="0"/>
                </a:lnTo>
                <a:lnTo>
                  <a:pt x="5331199" y="3421661"/>
                </a:lnTo>
                <a:lnTo>
                  <a:pt x="0" y="342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790088">
            <a:off x="13419554" y="7898789"/>
            <a:ext cx="6858727" cy="5287455"/>
          </a:xfrm>
          <a:custGeom>
            <a:avLst/>
            <a:gdLst/>
            <a:ahLst/>
            <a:cxnLst/>
            <a:rect l="l" t="t" r="r" b="b"/>
            <a:pathLst>
              <a:path w="6858727" h="5287455">
                <a:moveTo>
                  <a:pt x="0" y="0"/>
                </a:moveTo>
                <a:lnTo>
                  <a:pt x="6858727" y="0"/>
                </a:lnTo>
                <a:lnTo>
                  <a:pt x="6858727" y="5287456"/>
                </a:lnTo>
                <a:lnTo>
                  <a:pt x="0" y="5287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hlinkClick r:id="rId6" action="ppaction://hlinksldjump"/>
          </p:cNvPr>
          <p:cNvSpPr/>
          <p:nvPr/>
        </p:nvSpPr>
        <p:spPr>
          <a:xfrm>
            <a:off x="6705051" y="2331426"/>
            <a:ext cx="6887438" cy="2259047"/>
          </a:xfrm>
          <a:custGeom>
            <a:avLst/>
            <a:gdLst/>
            <a:ahLst/>
            <a:cxnLst/>
            <a:rect l="l" t="t" r="r" b="b"/>
            <a:pathLst>
              <a:path w="6887438" h="2259047">
                <a:moveTo>
                  <a:pt x="0" y="0"/>
                </a:moveTo>
                <a:lnTo>
                  <a:pt x="6887438" y="0"/>
                </a:lnTo>
                <a:lnTo>
                  <a:pt x="6887438" y="2259047"/>
                </a:lnTo>
                <a:lnTo>
                  <a:pt x="0" y="22590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>
            <a:hlinkClick r:id="rId8" action="ppaction://hlinksldjump"/>
          </p:cNvPr>
          <p:cNvSpPr/>
          <p:nvPr/>
        </p:nvSpPr>
        <p:spPr>
          <a:xfrm>
            <a:off x="6705051" y="5123873"/>
            <a:ext cx="6887438" cy="4006135"/>
          </a:xfrm>
          <a:custGeom>
            <a:avLst/>
            <a:gdLst/>
            <a:ahLst/>
            <a:cxnLst/>
            <a:rect l="l" t="t" r="r" b="b"/>
            <a:pathLst>
              <a:path w="6887438" h="4006135">
                <a:moveTo>
                  <a:pt x="0" y="0"/>
                </a:moveTo>
                <a:lnTo>
                  <a:pt x="6887438" y="0"/>
                </a:lnTo>
                <a:lnTo>
                  <a:pt x="6887438" y="4006135"/>
                </a:lnTo>
                <a:lnTo>
                  <a:pt x="0" y="40061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819856" y="6378842"/>
            <a:ext cx="32809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Categorical Features Vs Target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19856" y="3032325"/>
            <a:ext cx="3280958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Numerical Features Vs Target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22725" y="6830411"/>
            <a:ext cx="3280958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6"/>
              </a:lnSpc>
            </a:pPr>
            <a:r>
              <a:rPr lang="en-US" sz="282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Target Data Proportion After Cleaning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93953" y="905852"/>
            <a:ext cx="10900093" cy="892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5"/>
              </a:lnSpc>
            </a:pPr>
            <a:r>
              <a:rPr lang="en-US" sz="6364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DATA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D99539-338E-4881-DB01-98AB111123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51" y="2170714"/>
            <a:ext cx="4219418" cy="45125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95250" y="845022"/>
            <a:ext cx="10900093" cy="841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7"/>
              </a:lnSpc>
            </a:pPr>
            <a:r>
              <a:rPr lang="en-US" sz="6064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FEATURE ENGINEERING</a:t>
            </a:r>
          </a:p>
        </p:txBody>
      </p:sp>
      <p:sp>
        <p:nvSpPr>
          <p:cNvPr id="3" name="Freeform 3"/>
          <p:cNvSpPr/>
          <p:nvPr/>
        </p:nvSpPr>
        <p:spPr>
          <a:xfrm>
            <a:off x="5475241" y="3129458"/>
            <a:ext cx="4584466" cy="2240658"/>
          </a:xfrm>
          <a:custGeom>
            <a:avLst/>
            <a:gdLst/>
            <a:ahLst/>
            <a:cxnLst/>
            <a:rect l="l" t="t" r="r" b="b"/>
            <a:pathLst>
              <a:path w="4584466" h="2240658">
                <a:moveTo>
                  <a:pt x="0" y="0"/>
                </a:moveTo>
                <a:lnTo>
                  <a:pt x="4584466" y="0"/>
                </a:lnTo>
                <a:lnTo>
                  <a:pt x="4584466" y="2240657"/>
                </a:lnTo>
                <a:lnTo>
                  <a:pt x="0" y="224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37141" y="3576182"/>
            <a:ext cx="4779608" cy="175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One Hot Encoding</a:t>
            </a:r>
          </a:p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Binary Encoding</a:t>
            </a:r>
          </a:p>
          <a:p>
            <a:pPr algn="l">
              <a:lnSpc>
                <a:spcPts val="4710"/>
              </a:lnSpc>
            </a:pPr>
            <a:endParaRPr lang="en-US" sz="3140">
              <a:solidFill>
                <a:srgbClr val="112838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228309" y="6160627"/>
            <a:ext cx="4622566" cy="2916477"/>
            <a:chOff x="0" y="0"/>
            <a:chExt cx="6163421" cy="3888636"/>
          </a:xfrm>
        </p:grpSpPr>
        <p:sp>
          <p:nvSpPr>
            <p:cNvPr id="6" name="Freeform 6"/>
            <p:cNvSpPr/>
            <p:nvPr/>
          </p:nvSpPr>
          <p:spPr>
            <a:xfrm>
              <a:off x="50800" y="901092"/>
              <a:ext cx="6112621" cy="2987544"/>
            </a:xfrm>
            <a:custGeom>
              <a:avLst/>
              <a:gdLst/>
              <a:ahLst/>
              <a:cxnLst/>
              <a:rect l="l" t="t" r="r" b="b"/>
              <a:pathLst>
                <a:path w="6112621" h="2987544">
                  <a:moveTo>
                    <a:pt x="0" y="0"/>
                  </a:moveTo>
                  <a:lnTo>
                    <a:pt x="6112621" y="0"/>
                  </a:lnTo>
                  <a:lnTo>
                    <a:pt x="6112621" y="2987544"/>
                  </a:lnTo>
                  <a:lnTo>
                    <a:pt x="0" y="298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1160359"/>
              <a:ext cx="6163421" cy="2307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77969" lvl="1" indent="-338984" algn="l">
                <a:lnSpc>
                  <a:spcPts val="4710"/>
                </a:lnSpc>
                <a:buFont typeface="Arial"/>
                <a:buChar char="•"/>
              </a:pPr>
              <a:r>
                <a:rPr lang="en-US" sz="31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Robust Scaler</a:t>
              </a:r>
            </a:p>
            <a:p>
              <a:pPr marL="677969" lvl="1" indent="-338984" algn="l">
                <a:lnSpc>
                  <a:spcPts val="4710"/>
                </a:lnSpc>
                <a:buFont typeface="Arial"/>
                <a:buChar char="•"/>
              </a:pPr>
              <a:r>
                <a:rPr lang="en-US" sz="31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Only Applied to LogReg and KNN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7614" y="38100"/>
              <a:ext cx="5868194" cy="667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0"/>
                </a:lnSpc>
              </a:pPr>
              <a:r>
                <a:rPr lang="en-US" sz="3500">
                  <a:solidFill>
                    <a:srgbClr val="112838"/>
                  </a:solidFill>
                  <a:latin typeface="Lazydog"/>
                  <a:ea typeface="Lazydog"/>
                  <a:cs typeface="Lazydog"/>
                  <a:sym typeface="Lazydog"/>
                </a:rPr>
                <a:t>FEATURE SCALING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28309" y="2419691"/>
            <a:ext cx="4622566" cy="3932837"/>
            <a:chOff x="0" y="0"/>
            <a:chExt cx="6163421" cy="5243783"/>
          </a:xfrm>
        </p:grpSpPr>
        <p:sp>
          <p:nvSpPr>
            <p:cNvPr id="10" name="Freeform 10"/>
            <p:cNvSpPr/>
            <p:nvPr/>
          </p:nvSpPr>
          <p:spPr>
            <a:xfrm>
              <a:off x="50800" y="946355"/>
              <a:ext cx="6112621" cy="2987544"/>
            </a:xfrm>
            <a:custGeom>
              <a:avLst/>
              <a:gdLst/>
              <a:ahLst/>
              <a:cxnLst/>
              <a:rect l="l" t="t" r="r" b="b"/>
              <a:pathLst>
                <a:path w="6112621" h="2987544">
                  <a:moveTo>
                    <a:pt x="0" y="0"/>
                  </a:moveTo>
                  <a:lnTo>
                    <a:pt x="6112621" y="0"/>
                  </a:lnTo>
                  <a:lnTo>
                    <a:pt x="6112621" y="2987544"/>
                  </a:lnTo>
                  <a:lnTo>
                    <a:pt x="0" y="298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0" y="1035140"/>
              <a:ext cx="5633912" cy="4208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13200" lvl="1" indent="-306600" algn="l">
                <a:lnSpc>
                  <a:spcPts val="4260"/>
                </a:lnSpc>
                <a:buFont typeface="Arial"/>
                <a:buChar char="•"/>
              </a:pPr>
              <a:r>
                <a:rPr lang="en-US" sz="28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Stratified Random Sampling</a:t>
              </a:r>
            </a:p>
            <a:p>
              <a:pPr marL="613200" lvl="1" indent="-306600" algn="l">
                <a:lnSpc>
                  <a:spcPts val="4260"/>
                </a:lnSpc>
                <a:buFont typeface="Arial"/>
                <a:buChar char="•"/>
              </a:pPr>
              <a:r>
                <a:rPr lang="en-US" sz="2840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Split to Train and Test Set</a:t>
              </a:r>
            </a:p>
            <a:p>
              <a:pPr algn="l">
                <a:lnSpc>
                  <a:spcPts val="4260"/>
                </a:lnSpc>
              </a:pPr>
              <a:endParaRPr lang="en-US" sz="28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endParaRPr>
            </a:p>
            <a:p>
              <a:pPr algn="l">
                <a:lnSpc>
                  <a:spcPts val="4260"/>
                </a:lnSpc>
              </a:pPr>
              <a:endParaRPr lang="en-US" sz="28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88130" y="38100"/>
              <a:ext cx="5868194" cy="667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0"/>
                </a:lnSpc>
              </a:pPr>
              <a:r>
                <a:rPr lang="en-US" sz="3500">
                  <a:solidFill>
                    <a:srgbClr val="112838"/>
                  </a:solidFill>
                  <a:latin typeface="Lazydog"/>
                  <a:ea typeface="Lazydog"/>
                  <a:cs typeface="Lazydog"/>
                  <a:sym typeface="Lazydog"/>
                </a:rPr>
                <a:t>DATA SPLITTING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626373" y="2457791"/>
            <a:ext cx="440114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0"/>
              </a:lnSpc>
            </a:pPr>
            <a:r>
              <a:rPr lang="en-US" sz="35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ENCODING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475241" y="6160627"/>
            <a:ext cx="4685651" cy="3326477"/>
            <a:chOff x="0" y="0"/>
            <a:chExt cx="6247535" cy="4435303"/>
          </a:xfrm>
        </p:grpSpPr>
        <p:sp>
          <p:nvSpPr>
            <p:cNvPr id="15" name="Freeform 15"/>
            <p:cNvSpPr/>
            <p:nvPr/>
          </p:nvSpPr>
          <p:spPr>
            <a:xfrm>
              <a:off x="0" y="901092"/>
              <a:ext cx="6112621" cy="2987544"/>
            </a:xfrm>
            <a:custGeom>
              <a:avLst/>
              <a:gdLst/>
              <a:ahLst/>
              <a:cxnLst/>
              <a:rect l="l" t="t" r="r" b="b"/>
              <a:pathLst>
                <a:path w="6112621" h="2987544">
                  <a:moveTo>
                    <a:pt x="0" y="0"/>
                  </a:moveTo>
                  <a:lnTo>
                    <a:pt x="6112621" y="0"/>
                  </a:lnTo>
                  <a:lnTo>
                    <a:pt x="6112621" y="2987544"/>
                  </a:lnTo>
                  <a:lnTo>
                    <a:pt x="0" y="2987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TextBox 16"/>
            <p:cNvSpPr txBox="1"/>
            <p:nvPr/>
          </p:nvSpPr>
          <p:spPr>
            <a:xfrm>
              <a:off x="84114" y="999317"/>
              <a:ext cx="6163421" cy="3435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ROS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RUS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SMOTE</a:t>
              </a:r>
            </a:p>
            <a:p>
              <a:pPr marL="604519" lvl="1" indent="-302260" algn="l">
                <a:lnSpc>
                  <a:spcPts val="4199"/>
                </a:lnSpc>
                <a:buFont typeface="Arial"/>
                <a:buChar char="•"/>
              </a:pPr>
              <a:r>
                <a:rPr lang="en-US" sz="2799">
                  <a:solidFill>
                    <a:srgbClr val="112838"/>
                  </a:solidFill>
                  <a:latin typeface="Rubik Bold"/>
                  <a:ea typeface="Rubik Bold"/>
                  <a:cs typeface="Rubik Bold"/>
                  <a:sym typeface="Rubik Bold"/>
                </a:rPr>
                <a:t>NMISS</a:t>
              </a:r>
            </a:p>
            <a:p>
              <a:pPr algn="l">
                <a:lnSpc>
                  <a:spcPts val="4199"/>
                </a:lnSpc>
              </a:pPr>
              <a:endParaRPr lang="en-US" sz="2799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6814" y="38100"/>
              <a:ext cx="5868194" cy="6671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0"/>
                </a:lnSpc>
              </a:pPr>
              <a:r>
                <a:rPr lang="en-US" sz="3500">
                  <a:solidFill>
                    <a:srgbClr val="112838"/>
                  </a:solidFill>
                  <a:latin typeface="Lazydog"/>
                  <a:ea typeface="Lazydog"/>
                  <a:cs typeface="Lazydog"/>
                  <a:sym typeface="Lazydog"/>
                </a:rPr>
                <a:t>RESAMPLING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2372059" y="5332966"/>
            <a:ext cx="4584466" cy="2240658"/>
          </a:xfrm>
          <a:custGeom>
            <a:avLst/>
            <a:gdLst/>
            <a:ahLst/>
            <a:cxnLst/>
            <a:rect l="l" t="t" r="r" b="b"/>
            <a:pathLst>
              <a:path w="4584466" h="2240658">
                <a:moveTo>
                  <a:pt x="0" y="0"/>
                </a:moveTo>
                <a:lnTo>
                  <a:pt x="4584466" y="0"/>
                </a:lnTo>
                <a:lnTo>
                  <a:pt x="4584466" y="2240658"/>
                </a:lnTo>
                <a:lnTo>
                  <a:pt x="0" y="22406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2210134" y="5501222"/>
            <a:ext cx="4698766" cy="175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RFE</a:t>
            </a:r>
          </a:p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Reduced from 25 to Only 13 Features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197699" y="4055910"/>
            <a:ext cx="9111623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FEATURE SELECTION</a:t>
            </a:r>
          </a:p>
        </p:txBody>
      </p:sp>
      <p:sp>
        <p:nvSpPr>
          <p:cNvPr id="21" name="Freeform 21"/>
          <p:cNvSpPr/>
          <p:nvPr/>
        </p:nvSpPr>
        <p:spPr>
          <a:xfrm rot="1695423">
            <a:off x="14940939" y="48175"/>
            <a:ext cx="3935922" cy="3220300"/>
          </a:xfrm>
          <a:custGeom>
            <a:avLst/>
            <a:gdLst/>
            <a:ahLst/>
            <a:cxnLst/>
            <a:rect l="l" t="t" r="r" b="b"/>
            <a:pathLst>
              <a:path w="3935922" h="3220300">
                <a:moveTo>
                  <a:pt x="0" y="0"/>
                </a:moveTo>
                <a:lnTo>
                  <a:pt x="3935922" y="0"/>
                </a:lnTo>
                <a:lnTo>
                  <a:pt x="3935922" y="3220299"/>
                </a:lnTo>
                <a:lnTo>
                  <a:pt x="0" y="3220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7790088">
            <a:off x="13169568" y="8136466"/>
            <a:ext cx="6858727" cy="5287455"/>
          </a:xfrm>
          <a:custGeom>
            <a:avLst/>
            <a:gdLst/>
            <a:ahLst/>
            <a:cxnLst/>
            <a:rect l="l" t="t" r="r" b="b"/>
            <a:pathLst>
              <a:path w="6858727" h="5287455">
                <a:moveTo>
                  <a:pt x="0" y="0"/>
                </a:moveTo>
                <a:lnTo>
                  <a:pt x="6858728" y="0"/>
                </a:lnTo>
                <a:lnTo>
                  <a:pt x="6858728" y="5287455"/>
                </a:lnTo>
                <a:lnTo>
                  <a:pt x="0" y="52874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8223" y="7749635"/>
            <a:ext cx="14591553" cy="6667884"/>
            <a:chOff x="0" y="0"/>
            <a:chExt cx="2273988" cy="1039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3988" cy="1039141"/>
            </a:xfrm>
            <a:custGeom>
              <a:avLst/>
              <a:gdLst/>
              <a:ahLst/>
              <a:cxnLst/>
              <a:rect l="l" t="t" r="r" b="b"/>
              <a:pathLst>
                <a:path w="2273988" h="1039141">
                  <a:moveTo>
                    <a:pt x="1136994" y="0"/>
                  </a:moveTo>
                  <a:cubicBezTo>
                    <a:pt x="509049" y="0"/>
                    <a:pt x="0" y="232620"/>
                    <a:pt x="0" y="519571"/>
                  </a:cubicBezTo>
                  <a:cubicBezTo>
                    <a:pt x="0" y="806522"/>
                    <a:pt x="509049" y="1039141"/>
                    <a:pt x="1136994" y="1039141"/>
                  </a:cubicBezTo>
                  <a:cubicBezTo>
                    <a:pt x="1764938" y="1039141"/>
                    <a:pt x="2273988" y="806522"/>
                    <a:pt x="2273988" y="519571"/>
                  </a:cubicBezTo>
                  <a:cubicBezTo>
                    <a:pt x="2273988" y="232620"/>
                    <a:pt x="1764938" y="0"/>
                    <a:pt x="1136994" y="0"/>
                  </a:cubicBez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13186" y="59320"/>
              <a:ext cx="1847615" cy="882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745735" y="4727863"/>
            <a:ext cx="10796529" cy="5182334"/>
          </a:xfrm>
          <a:custGeom>
            <a:avLst/>
            <a:gdLst/>
            <a:ahLst/>
            <a:cxnLst/>
            <a:rect l="l" t="t" r="r" b="b"/>
            <a:pathLst>
              <a:path w="10796529" h="5182334">
                <a:moveTo>
                  <a:pt x="0" y="0"/>
                </a:moveTo>
                <a:lnTo>
                  <a:pt x="10796530" y="0"/>
                </a:lnTo>
                <a:lnTo>
                  <a:pt x="10796530" y="5182334"/>
                </a:lnTo>
                <a:lnTo>
                  <a:pt x="0" y="5182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91680" y="1822561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731976" y="212435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51845" y="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33126" y="1366386"/>
            <a:ext cx="11509138" cy="2474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90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MODELING AND EVALUATION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824481" y="28572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1"/>
                </a:lnTo>
                <a:lnTo>
                  <a:pt x="0" y="1951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7109816">
            <a:off x="502028" y="867217"/>
            <a:ext cx="10011403" cy="7098995"/>
          </a:xfrm>
          <a:custGeom>
            <a:avLst/>
            <a:gdLst/>
            <a:ahLst/>
            <a:cxnLst/>
            <a:rect l="l" t="t" r="r" b="b"/>
            <a:pathLst>
              <a:path w="10011403" h="7098995">
                <a:moveTo>
                  <a:pt x="0" y="0"/>
                </a:moveTo>
                <a:lnTo>
                  <a:pt x="10011403" y="0"/>
                </a:lnTo>
                <a:lnTo>
                  <a:pt x="10011403" y="7098995"/>
                </a:lnTo>
                <a:lnTo>
                  <a:pt x="0" y="709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38F77D0F-43D2-F389-45BD-DE9187BB1740}"/>
              </a:ext>
            </a:extLst>
          </p:cNvPr>
          <p:cNvSpPr/>
          <p:nvPr/>
        </p:nvSpPr>
        <p:spPr>
          <a:xfrm>
            <a:off x="6461836" y="2849982"/>
            <a:ext cx="2707455" cy="2722821"/>
          </a:xfrm>
          <a:custGeom>
            <a:avLst/>
            <a:gdLst/>
            <a:ahLst/>
            <a:cxnLst/>
            <a:rect l="l" t="t" r="r" b="b"/>
            <a:pathLst>
              <a:path w="2707455" h="2722821">
                <a:moveTo>
                  <a:pt x="0" y="0"/>
                </a:moveTo>
                <a:lnTo>
                  <a:pt x="2707455" y="0"/>
                </a:lnTo>
                <a:lnTo>
                  <a:pt x="2707455" y="2722821"/>
                </a:lnTo>
                <a:lnTo>
                  <a:pt x="0" y="272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 rot="-9029494" flipH="1" flipV="1">
            <a:off x="9280711" y="1857782"/>
            <a:ext cx="9269231" cy="6572727"/>
          </a:xfrm>
          <a:custGeom>
            <a:avLst/>
            <a:gdLst/>
            <a:ahLst/>
            <a:cxnLst/>
            <a:rect l="l" t="t" r="r" b="b"/>
            <a:pathLst>
              <a:path w="9269231" h="6572727">
                <a:moveTo>
                  <a:pt x="9269230" y="6572727"/>
                </a:moveTo>
                <a:lnTo>
                  <a:pt x="0" y="6572727"/>
                </a:lnTo>
                <a:lnTo>
                  <a:pt x="0" y="0"/>
                </a:lnTo>
                <a:lnTo>
                  <a:pt x="9269230" y="0"/>
                </a:lnTo>
                <a:lnTo>
                  <a:pt x="9269230" y="65727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5602267"/>
            <a:ext cx="2707455" cy="2722821"/>
          </a:xfrm>
          <a:custGeom>
            <a:avLst/>
            <a:gdLst/>
            <a:ahLst/>
            <a:cxnLst/>
            <a:rect l="l" t="t" r="r" b="b"/>
            <a:pathLst>
              <a:path w="2707455" h="2722821">
                <a:moveTo>
                  <a:pt x="0" y="0"/>
                </a:moveTo>
                <a:lnTo>
                  <a:pt x="2707455" y="0"/>
                </a:lnTo>
                <a:lnTo>
                  <a:pt x="2707455" y="2722821"/>
                </a:lnTo>
                <a:lnTo>
                  <a:pt x="0" y="27228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41723" y="177619"/>
            <a:ext cx="2707455" cy="2722821"/>
          </a:xfrm>
          <a:custGeom>
            <a:avLst/>
            <a:gdLst/>
            <a:ahLst/>
            <a:cxnLst/>
            <a:rect l="l" t="t" r="r" b="b"/>
            <a:pathLst>
              <a:path w="2707455" h="2722821">
                <a:moveTo>
                  <a:pt x="0" y="0"/>
                </a:moveTo>
                <a:lnTo>
                  <a:pt x="2707456" y="0"/>
                </a:lnTo>
                <a:lnTo>
                  <a:pt x="2707456" y="2722822"/>
                </a:lnTo>
                <a:lnTo>
                  <a:pt x="0" y="2722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154996" y="1224830"/>
            <a:ext cx="2707455" cy="2722821"/>
          </a:xfrm>
          <a:custGeom>
            <a:avLst/>
            <a:gdLst/>
            <a:ahLst/>
            <a:cxnLst/>
            <a:rect l="l" t="t" r="r" b="b"/>
            <a:pathLst>
              <a:path w="2707455" h="2722821">
                <a:moveTo>
                  <a:pt x="0" y="0"/>
                </a:moveTo>
                <a:lnTo>
                  <a:pt x="2707455" y="0"/>
                </a:lnTo>
                <a:lnTo>
                  <a:pt x="2707455" y="2722821"/>
                </a:lnTo>
                <a:lnTo>
                  <a:pt x="0" y="2722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94534" y="4774959"/>
            <a:ext cx="2707455" cy="2722821"/>
          </a:xfrm>
          <a:custGeom>
            <a:avLst/>
            <a:gdLst/>
            <a:ahLst/>
            <a:cxnLst/>
            <a:rect l="l" t="t" r="r" b="b"/>
            <a:pathLst>
              <a:path w="2707455" h="2722821">
                <a:moveTo>
                  <a:pt x="0" y="0"/>
                </a:moveTo>
                <a:lnTo>
                  <a:pt x="2707455" y="0"/>
                </a:lnTo>
                <a:lnTo>
                  <a:pt x="2707455" y="2722821"/>
                </a:lnTo>
                <a:lnTo>
                  <a:pt x="0" y="272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024637" flipV="1">
            <a:off x="11446942" y="5754473"/>
            <a:ext cx="1734953" cy="1935546"/>
          </a:xfrm>
          <a:custGeom>
            <a:avLst/>
            <a:gdLst/>
            <a:ahLst/>
            <a:cxnLst/>
            <a:rect l="l" t="t" r="r" b="b"/>
            <a:pathLst>
              <a:path w="1734953" h="1935546">
                <a:moveTo>
                  <a:pt x="0" y="1935546"/>
                </a:moveTo>
                <a:lnTo>
                  <a:pt x="1734953" y="1935546"/>
                </a:lnTo>
                <a:lnTo>
                  <a:pt x="1734953" y="0"/>
                </a:lnTo>
                <a:lnTo>
                  <a:pt x="0" y="0"/>
                </a:lnTo>
                <a:lnTo>
                  <a:pt x="0" y="1935546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891501">
            <a:off x="12200350" y="6834996"/>
            <a:ext cx="1734953" cy="1935546"/>
          </a:xfrm>
          <a:custGeom>
            <a:avLst/>
            <a:gdLst/>
            <a:ahLst/>
            <a:cxnLst/>
            <a:rect l="l" t="t" r="r" b="b"/>
            <a:pathLst>
              <a:path w="1734953" h="1935546">
                <a:moveTo>
                  <a:pt x="0" y="0"/>
                </a:moveTo>
                <a:lnTo>
                  <a:pt x="1734953" y="0"/>
                </a:lnTo>
                <a:lnTo>
                  <a:pt x="1734953" y="1935546"/>
                </a:lnTo>
                <a:lnTo>
                  <a:pt x="0" y="1935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86105" y="5511218"/>
            <a:ext cx="2324313" cy="1183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126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Best Model Performance Comparison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081223" y="7564179"/>
            <a:ext cx="2707455" cy="2726465"/>
            <a:chOff x="0" y="0"/>
            <a:chExt cx="3609941" cy="36352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609941" cy="3635287"/>
            </a:xfrm>
            <a:custGeom>
              <a:avLst/>
              <a:gdLst/>
              <a:ahLst/>
              <a:cxnLst/>
              <a:rect l="l" t="t" r="r" b="b"/>
              <a:pathLst>
                <a:path w="3609941" h="3635287">
                  <a:moveTo>
                    <a:pt x="0" y="0"/>
                  </a:moveTo>
                  <a:lnTo>
                    <a:pt x="3609941" y="0"/>
                  </a:lnTo>
                  <a:lnTo>
                    <a:pt x="3609941" y="3635287"/>
                  </a:lnTo>
                  <a:lnTo>
                    <a:pt x="0" y="3635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-66" r="-66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255429" y="471476"/>
              <a:ext cx="3099084" cy="2690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</a:pPr>
              <a:r>
                <a:rPr lang="en-US" sz="2126" u="sng" dirty="0">
                  <a:latin typeface="Rubik Bold"/>
                  <a:ea typeface="Rubik Bold"/>
                  <a:cs typeface="Rubik Bold"/>
                  <a:sym typeface="Rubik Bold"/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Final Model</a:t>
              </a:r>
            </a:p>
            <a:p>
              <a:pPr algn="ctr">
                <a:lnSpc>
                  <a:spcPts val="3189"/>
                </a:lnSpc>
                <a:spcBef>
                  <a:spcPct val="0"/>
                </a:spcBef>
              </a:pPr>
              <a:r>
                <a:rPr lang="en-US" sz="2126" u="sng" dirty="0">
                  <a:latin typeface="Rubik Bold"/>
                  <a:ea typeface="Rubik Bold"/>
                  <a:cs typeface="Rubik Bold"/>
                  <a:sym typeface="Rubik Bold"/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(</a:t>
              </a:r>
              <a:r>
                <a:rPr lang="en-US" sz="2126" u="sng" dirty="0" err="1">
                  <a:latin typeface="Rubik Bold"/>
                  <a:ea typeface="Rubik Bold"/>
                  <a:cs typeface="Rubik Bold"/>
                  <a:sym typeface="Rubik Bold"/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XGBoost</a:t>
              </a:r>
              <a:r>
                <a:rPr lang="en-US" sz="2126" u="sng" dirty="0">
                  <a:latin typeface="Rubik Bold"/>
                  <a:ea typeface="Rubik Bold"/>
                  <a:cs typeface="Rubik Bold"/>
                  <a:sym typeface="Rubik Bold"/>
                  <a:hlinkClick r:id="rId1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Without Feature Selection After Tuning)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9253" y="6158172"/>
            <a:ext cx="2408950" cy="1403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0"/>
              </a:lnSpc>
            </a:pPr>
            <a:r>
              <a:rPr lang="en-US" sz="2527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Models</a:t>
            </a:r>
          </a:p>
          <a:p>
            <a:pPr algn="ctr">
              <a:lnSpc>
                <a:spcPts val="3790"/>
              </a:lnSpc>
              <a:spcBef>
                <a:spcPct val="0"/>
              </a:spcBef>
            </a:pPr>
            <a:r>
              <a:rPr lang="en-US" sz="2527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Cross Validation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707455" y="2586240"/>
            <a:ext cx="2707455" cy="2725737"/>
            <a:chOff x="0" y="0"/>
            <a:chExt cx="3609941" cy="36343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609941" cy="3634315"/>
            </a:xfrm>
            <a:custGeom>
              <a:avLst/>
              <a:gdLst/>
              <a:ahLst/>
              <a:cxnLst/>
              <a:rect l="l" t="t" r="r" b="b"/>
              <a:pathLst>
                <a:path w="3609941" h="3634315">
                  <a:moveTo>
                    <a:pt x="0" y="0"/>
                  </a:moveTo>
                  <a:lnTo>
                    <a:pt x="3609941" y="0"/>
                  </a:lnTo>
                  <a:lnTo>
                    <a:pt x="3609941" y="3634315"/>
                  </a:lnTo>
                  <a:lnTo>
                    <a:pt x="0" y="3634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-53" r="-53"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453709" y="829898"/>
              <a:ext cx="2702523" cy="2143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89"/>
                </a:lnSpc>
                <a:spcBef>
                  <a:spcPct val="0"/>
                </a:spcBef>
              </a:pPr>
              <a:r>
                <a:rPr lang="en-US" sz="2126" u="sng" dirty="0">
                  <a:latin typeface="Rubik Bold"/>
                  <a:ea typeface="Rubik Bold"/>
                  <a:cs typeface="Rubik Bold"/>
                  <a:sym typeface="Rubik Bold"/>
                  <a:hlinkClick r:id="rId1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Best 5 Models Based On Cross Validation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684361" y="3478608"/>
            <a:ext cx="2211822" cy="171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2320" dirty="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Models</a:t>
            </a:r>
          </a:p>
          <a:p>
            <a:pPr algn="ctr">
              <a:lnSpc>
                <a:spcPts val="3480"/>
              </a:lnSpc>
              <a:spcBef>
                <a:spcPct val="0"/>
              </a:spcBef>
            </a:pPr>
            <a:r>
              <a:rPr lang="en-US" sz="2320" dirty="0">
                <a:solidFill>
                  <a:srgbClr val="000000"/>
                </a:solidFill>
                <a:latin typeface="Rubik Bold"/>
                <a:ea typeface="Rubik Bold"/>
                <a:cs typeface="Rubik Bold"/>
                <a:sym typeface="Rubik Bold"/>
              </a:rPr>
              <a:t>Benchmark on Train and Test Set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44000" y="714218"/>
            <a:ext cx="2026892" cy="1607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126" u="sng" dirty="0">
                <a:latin typeface="Rubik Bold"/>
                <a:ea typeface="Rubik Bold"/>
                <a:cs typeface="Rubik Bold"/>
                <a:sym typeface="Rubik Bold"/>
                <a:hlinkClick r:id="rId2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 Model Based On Benchmark Performance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03717" y="2229906"/>
            <a:ext cx="2324313" cy="1197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126" u="sng" dirty="0">
                <a:latin typeface="Rubik Bold"/>
                <a:ea typeface="Rubik Bold"/>
                <a:cs typeface="Rubik Bold"/>
                <a:sym typeface="Rubik Bold"/>
                <a:hlinkClick r:id="rId2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Hyperparameter Tuning for Best Model 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8925760" y="6035155"/>
            <a:ext cx="3229236" cy="501459"/>
            <a:chOff x="0" y="0"/>
            <a:chExt cx="4305648" cy="66861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305648" cy="668612"/>
            </a:xfrm>
            <a:custGeom>
              <a:avLst/>
              <a:gdLst/>
              <a:ahLst/>
              <a:cxnLst/>
              <a:rect l="l" t="t" r="r" b="b"/>
              <a:pathLst>
                <a:path w="4305648" h="668612">
                  <a:moveTo>
                    <a:pt x="0" y="0"/>
                  </a:moveTo>
                  <a:lnTo>
                    <a:pt x="4305648" y="0"/>
                  </a:lnTo>
                  <a:lnTo>
                    <a:pt x="4305648" y="668612"/>
                  </a:lnTo>
                  <a:lnTo>
                    <a:pt x="0" y="668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239" r="-239"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678275" y="24941"/>
              <a:ext cx="2949097" cy="54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320" u="sng" dirty="0">
                  <a:latin typeface="Rubik Bold"/>
                  <a:ea typeface="Rubik Bold"/>
                  <a:cs typeface="Rubik Bold"/>
                  <a:sym typeface="Rubik Bold"/>
                  <a:hlinkClick r:id="rId2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Before Tuning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789099" y="9008768"/>
            <a:ext cx="3229236" cy="501459"/>
            <a:chOff x="0" y="0"/>
            <a:chExt cx="4305648" cy="66861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305648" cy="668612"/>
            </a:xfrm>
            <a:custGeom>
              <a:avLst/>
              <a:gdLst/>
              <a:ahLst/>
              <a:cxnLst/>
              <a:rect l="l" t="t" r="r" b="b"/>
              <a:pathLst>
                <a:path w="4305648" h="668612">
                  <a:moveTo>
                    <a:pt x="0" y="0"/>
                  </a:moveTo>
                  <a:lnTo>
                    <a:pt x="4305648" y="0"/>
                  </a:lnTo>
                  <a:lnTo>
                    <a:pt x="4305648" y="668612"/>
                  </a:lnTo>
                  <a:lnTo>
                    <a:pt x="0" y="668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239" r="-239"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678275" y="24941"/>
              <a:ext cx="2949097" cy="54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320" u="sng" dirty="0">
                  <a:latin typeface="Rubik Bold"/>
                  <a:ea typeface="Rubik Bold"/>
                  <a:cs typeface="Rubik Bold"/>
                  <a:sym typeface="Rubik Bold"/>
                  <a:hlinkClick r:id="rId2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After Tuning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-403036" y="263344"/>
            <a:ext cx="8487171" cy="176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0"/>
              </a:lnSpc>
            </a:pPr>
            <a:r>
              <a:rPr lang="en-US" sz="65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MODELING AND EVALUATION FLOW</a:t>
            </a:r>
          </a:p>
        </p:txBody>
      </p:sp>
      <p:sp>
        <p:nvSpPr>
          <p:cNvPr id="30" name="Freeform 30"/>
          <p:cNvSpPr/>
          <p:nvPr/>
        </p:nvSpPr>
        <p:spPr>
          <a:xfrm rot="-10587879">
            <a:off x="5037870" y="4826610"/>
            <a:ext cx="1734953" cy="1935546"/>
          </a:xfrm>
          <a:custGeom>
            <a:avLst/>
            <a:gdLst/>
            <a:ahLst/>
            <a:cxnLst/>
            <a:rect l="l" t="t" r="r" b="b"/>
            <a:pathLst>
              <a:path w="1734953" h="1935546">
                <a:moveTo>
                  <a:pt x="0" y="0"/>
                </a:moveTo>
                <a:lnTo>
                  <a:pt x="1734954" y="0"/>
                </a:lnTo>
                <a:lnTo>
                  <a:pt x="1734954" y="1935546"/>
                </a:lnTo>
                <a:lnTo>
                  <a:pt x="0" y="1935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31" name="Freeform 31"/>
          <p:cNvSpPr/>
          <p:nvPr/>
        </p:nvSpPr>
        <p:spPr>
          <a:xfrm rot="7417424">
            <a:off x="6445836" y="5699389"/>
            <a:ext cx="1734953" cy="1935546"/>
          </a:xfrm>
          <a:custGeom>
            <a:avLst/>
            <a:gdLst/>
            <a:ahLst/>
            <a:cxnLst/>
            <a:rect l="l" t="t" r="r" b="b"/>
            <a:pathLst>
              <a:path w="1734953" h="1935546">
                <a:moveTo>
                  <a:pt x="0" y="0"/>
                </a:moveTo>
                <a:lnTo>
                  <a:pt x="1734954" y="0"/>
                </a:lnTo>
                <a:lnTo>
                  <a:pt x="1734954" y="1935547"/>
                </a:lnTo>
                <a:lnTo>
                  <a:pt x="0" y="19355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177274">
            <a:off x="3590837" y="6750054"/>
            <a:ext cx="3229236" cy="501459"/>
            <a:chOff x="0" y="0"/>
            <a:chExt cx="4305648" cy="66861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305648" cy="668612"/>
            </a:xfrm>
            <a:custGeom>
              <a:avLst/>
              <a:gdLst/>
              <a:ahLst/>
              <a:cxnLst/>
              <a:rect l="l" t="t" r="r" b="b"/>
              <a:pathLst>
                <a:path w="4305648" h="668612">
                  <a:moveTo>
                    <a:pt x="0" y="0"/>
                  </a:moveTo>
                  <a:lnTo>
                    <a:pt x="4305648" y="0"/>
                  </a:lnTo>
                  <a:lnTo>
                    <a:pt x="4305648" y="668612"/>
                  </a:lnTo>
                  <a:lnTo>
                    <a:pt x="0" y="668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239" r="-239"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678275" y="21559"/>
              <a:ext cx="2949097" cy="54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320" u="sng" dirty="0">
                  <a:latin typeface="Rubik Bold"/>
                  <a:ea typeface="Rubik Bold"/>
                  <a:cs typeface="Rubik Bold"/>
                  <a:sym typeface="Rubik Bold"/>
                  <a:hlinkClick r:id="rId2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Without FS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 rot="-264327">
            <a:off x="5699970" y="8017505"/>
            <a:ext cx="3229236" cy="501459"/>
            <a:chOff x="0" y="0"/>
            <a:chExt cx="4305648" cy="66861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305648" cy="668612"/>
            </a:xfrm>
            <a:custGeom>
              <a:avLst/>
              <a:gdLst/>
              <a:ahLst/>
              <a:cxnLst/>
              <a:rect l="l" t="t" r="r" b="b"/>
              <a:pathLst>
                <a:path w="4305648" h="668612">
                  <a:moveTo>
                    <a:pt x="0" y="0"/>
                  </a:moveTo>
                  <a:lnTo>
                    <a:pt x="4305648" y="0"/>
                  </a:lnTo>
                  <a:lnTo>
                    <a:pt x="4305648" y="668612"/>
                  </a:lnTo>
                  <a:lnTo>
                    <a:pt x="0" y="668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-239" r="-239"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678275" y="21558"/>
              <a:ext cx="2949097" cy="549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0"/>
                </a:lnSpc>
                <a:spcBef>
                  <a:spcPct val="0"/>
                </a:spcBef>
              </a:pPr>
              <a:r>
                <a:rPr lang="en-US" sz="2320" u="sng" dirty="0">
                  <a:latin typeface="Rubik Bold"/>
                  <a:ea typeface="Rubik Bold"/>
                  <a:cs typeface="Rubik Bold"/>
                  <a:sym typeface="Rubik Bold"/>
                  <a:hlinkClick r:id="rId2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With FS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62196" y="1133475"/>
            <a:ext cx="9893415" cy="2332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505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FEATURE IMPORTANCE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848223" y="7749635"/>
            <a:ext cx="14591553" cy="6667884"/>
            <a:chOff x="0" y="0"/>
            <a:chExt cx="2273988" cy="1039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3988" cy="1039141"/>
            </a:xfrm>
            <a:custGeom>
              <a:avLst/>
              <a:gdLst/>
              <a:ahLst/>
              <a:cxnLst/>
              <a:rect l="l" t="t" r="r" b="b"/>
              <a:pathLst>
                <a:path w="2273988" h="1039141">
                  <a:moveTo>
                    <a:pt x="1136994" y="0"/>
                  </a:moveTo>
                  <a:cubicBezTo>
                    <a:pt x="509049" y="0"/>
                    <a:pt x="0" y="232620"/>
                    <a:pt x="0" y="519571"/>
                  </a:cubicBezTo>
                  <a:cubicBezTo>
                    <a:pt x="0" y="806522"/>
                    <a:pt x="509049" y="1039141"/>
                    <a:pt x="1136994" y="1039141"/>
                  </a:cubicBezTo>
                  <a:cubicBezTo>
                    <a:pt x="1764938" y="1039141"/>
                    <a:pt x="2273988" y="806522"/>
                    <a:pt x="2273988" y="519571"/>
                  </a:cubicBezTo>
                  <a:cubicBezTo>
                    <a:pt x="2273988" y="232620"/>
                    <a:pt x="1764938" y="0"/>
                    <a:pt x="1136994" y="0"/>
                  </a:cubicBezTo>
                  <a:close/>
                </a:path>
              </a:pathLst>
            </a:custGeom>
            <a:solidFill>
              <a:srgbClr val="F6CFC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3186" y="59320"/>
              <a:ext cx="1847615" cy="882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52714" y="-226601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86356" y="1731833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563" y="1213943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40510" y="3817834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98697">
            <a:off x="5865668" y="4106065"/>
            <a:ext cx="7472970" cy="5747393"/>
          </a:xfrm>
          <a:custGeom>
            <a:avLst/>
            <a:gdLst/>
            <a:ahLst/>
            <a:cxnLst/>
            <a:rect l="l" t="t" r="r" b="b"/>
            <a:pathLst>
              <a:path w="7472970" h="5747393">
                <a:moveTo>
                  <a:pt x="0" y="0"/>
                </a:moveTo>
                <a:lnTo>
                  <a:pt x="7472970" y="0"/>
                </a:lnTo>
                <a:lnTo>
                  <a:pt x="7472970" y="5747393"/>
                </a:lnTo>
                <a:lnTo>
                  <a:pt x="0" y="5747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028700"/>
          <a:ext cx="9960120" cy="8384629"/>
        </p:xfrm>
        <a:graphic>
          <a:graphicData uri="http://schemas.openxmlformats.org/drawingml/2006/table">
            <a:tbl>
              <a:tblPr/>
              <a:tblGrid>
                <a:gridCol w="332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Feature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Importance Mean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Importance Std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Commision (in value)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0.012420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0.001094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Agency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0.010148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0.001079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Net Sales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0.006842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0.001382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Product Name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0.005131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0.001005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Duration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0.003651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0.001205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Gender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0.000357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0.000395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Age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0.000140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0.001269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Agency Type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0.000000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0.000000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Distribution Channel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0.000000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0.000000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62239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Destination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-0.002144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0.001156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12267284" y="1578031"/>
            <a:ext cx="5157279" cy="7263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sz="259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Most Influential Features:</a:t>
            </a:r>
          </a:p>
          <a:p>
            <a:pPr marL="560465" lvl="1" indent="-280232" algn="l">
              <a:lnSpc>
                <a:spcPts val="3893"/>
              </a:lnSpc>
              <a:buFont typeface="Arial"/>
              <a:buChar char="•"/>
            </a:pPr>
            <a:r>
              <a:rPr lang="en-US" sz="259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Commission (in value)</a:t>
            </a:r>
          </a:p>
          <a:p>
            <a:pPr marL="560465" lvl="1" indent="-280232" algn="l">
              <a:lnSpc>
                <a:spcPts val="3893"/>
              </a:lnSpc>
              <a:buFont typeface="Arial"/>
              <a:buChar char="•"/>
            </a:pPr>
            <a:r>
              <a:rPr lang="en-US" sz="259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Agency</a:t>
            </a:r>
          </a:p>
          <a:p>
            <a:pPr algn="l">
              <a:lnSpc>
                <a:spcPts val="3893"/>
              </a:lnSpc>
            </a:pPr>
            <a:endParaRPr lang="en-US" sz="2595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  <a:p>
            <a:pPr algn="l">
              <a:lnSpc>
                <a:spcPts val="3893"/>
              </a:lnSpc>
            </a:pPr>
            <a:r>
              <a:rPr lang="en-US" sz="259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Less Important Features:</a:t>
            </a:r>
          </a:p>
          <a:p>
            <a:pPr marL="560465" lvl="1" indent="-280232" algn="l">
              <a:lnSpc>
                <a:spcPts val="3893"/>
              </a:lnSpc>
              <a:buFont typeface="Arial"/>
              <a:buChar char="•"/>
            </a:pPr>
            <a:r>
              <a:rPr lang="en-US" sz="259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Net Sales</a:t>
            </a:r>
          </a:p>
          <a:p>
            <a:pPr marL="560465" lvl="1" indent="-280232" algn="l">
              <a:lnSpc>
                <a:spcPts val="3893"/>
              </a:lnSpc>
              <a:buFont typeface="Arial"/>
              <a:buChar char="•"/>
            </a:pPr>
            <a:r>
              <a:rPr lang="en-US" sz="259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Product Name</a:t>
            </a:r>
          </a:p>
          <a:p>
            <a:pPr marL="560465" lvl="1" indent="-280232" algn="l">
              <a:lnSpc>
                <a:spcPts val="3893"/>
              </a:lnSpc>
              <a:buFont typeface="Arial"/>
              <a:buChar char="•"/>
            </a:pPr>
            <a:r>
              <a:rPr lang="en-US" sz="259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Duration</a:t>
            </a:r>
          </a:p>
          <a:p>
            <a:pPr algn="l">
              <a:lnSpc>
                <a:spcPts val="3893"/>
              </a:lnSpc>
            </a:pPr>
            <a:endParaRPr lang="en-US" sz="2595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  <a:p>
            <a:pPr algn="l">
              <a:lnSpc>
                <a:spcPts val="3893"/>
              </a:lnSpc>
            </a:pPr>
            <a:r>
              <a:rPr lang="en-US" sz="259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Low Impact:</a:t>
            </a:r>
          </a:p>
          <a:p>
            <a:pPr marL="560465" lvl="1" indent="-280232" algn="l">
              <a:lnSpc>
                <a:spcPts val="3893"/>
              </a:lnSpc>
              <a:buFont typeface="Arial"/>
              <a:buChar char="•"/>
            </a:pPr>
            <a:r>
              <a:rPr lang="en-US" sz="259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Agency Type</a:t>
            </a:r>
          </a:p>
          <a:p>
            <a:pPr marL="560465" lvl="1" indent="-280232" algn="l">
              <a:lnSpc>
                <a:spcPts val="3893"/>
              </a:lnSpc>
              <a:buFont typeface="Arial"/>
              <a:buChar char="•"/>
            </a:pPr>
            <a:r>
              <a:rPr lang="en-US" sz="259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Distribution Channel</a:t>
            </a:r>
          </a:p>
          <a:p>
            <a:pPr algn="l">
              <a:lnSpc>
                <a:spcPts val="3893"/>
              </a:lnSpc>
            </a:pPr>
            <a:endParaRPr lang="en-US" sz="2595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  <a:p>
            <a:pPr algn="l">
              <a:lnSpc>
                <a:spcPts val="3893"/>
              </a:lnSpc>
            </a:pPr>
            <a:r>
              <a:rPr lang="en-US" sz="259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Negative Impact:</a:t>
            </a:r>
          </a:p>
          <a:p>
            <a:pPr marL="560465" lvl="1" indent="-280232" algn="l">
              <a:lnSpc>
                <a:spcPts val="3893"/>
              </a:lnSpc>
              <a:buFont typeface="Arial"/>
              <a:buChar char="•"/>
            </a:pPr>
            <a:r>
              <a:rPr lang="en-US" sz="259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Destination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48223" y="7749635"/>
            <a:ext cx="14591553" cy="6667884"/>
            <a:chOff x="0" y="0"/>
            <a:chExt cx="2273988" cy="10391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73988" cy="1039141"/>
            </a:xfrm>
            <a:custGeom>
              <a:avLst/>
              <a:gdLst/>
              <a:ahLst/>
              <a:cxnLst/>
              <a:rect l="l" t="t" r="r" b="b"/>
              <a:pathLst>
                <a:path w="2273988" h="1039141">
                  <a:moveTo>
                    <a:pt x="1136994" y="0"/>
                  </a:moveTo>
                  <a:cubicBezTo>
                    <a:pt x="509049" y="0"/>
                    <a:pt x="0" y="232620"/>
                    <a:pt x="0" y="519571"/>
                  </a:cubicBezTo>
                  <a:cubicBezTo>
                    <a:pt x="0" y="806522"/>
                    <a:pt x="509049" y="1039141"/>
                    <a:pt x="1136994" y="1039141"/>
                  </a:cubicBezTo>
                  <a:cubicBezTo>
                    <a:pt x="1764938" y="1039141"/>
                    <a:pt x="2273988" y="806522"/>
                    <a:pt x="2273988" y="519571"/>
                  </a:cubicBezTo>
                  <a:cubicBezTo>
                    <a:pt x="2273988" y="232620"/>
                    <a:pt x="1764938" y="0"/>
                    <a:pt x="1136994" y="0"/>
                  </a:cubicBez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13186" y="59320"/>
              <a:ext cx="1847615" cy="882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91680" y="1822561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731976" y="212435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551845" y="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393883" y="1870664"/>
            <a:ext cx="11509138" cy="130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3"/>
              </a:lnSpc>
            </a:pPr>
            <a:r>
              <a:rPr lang="en-US" sz="9276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MODEL LIMITATIONS</a:t>
            </a:r>
          </a:p>
        </p:txBody>
      </p:sp>
      <p:sp>
        <p:nvSpPr>
          <p:cNvPr id="9" name="Freeform 9"/>
          <p:cNvSpPr/>
          <p:nvPr/>
        </p:nvSpPr>
        <p:spPr>
          <a:xfrm>
            <a:off x="15824481" y="28572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1"/>
                </a:lnTo>
                <a:lnTo>
                  <a:pt x="0" y="1951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00783" y="4582170"/>
            <a:ext cx="8495337" cy="4865511"/>
          </a:xfrm>
          <a:custGeom>
            <a:avLst/>
            <a:gdLst/>
            <a:ahLst/>
            <a:cxnLst/>
            <a:rect l="l" t="t" r="r" b="b"/>
            <a:pathLst>
              <a:path w="8495337" h="4865511">
                <a:moveTo>
                  <a:pt x="0" y="0"/>
                </a:moveTo>
                <a:lnTo>
                  <a:pt x="8495337" y="0"/>
                </a:lnTo>
                <a:lnTo>
                  <a:pt x="8495337" y="4865511"/>
                </a:lnTo>
                <a:lnTo>
                  <a:pt x="0" y="4865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7405" y="1230280"/>
            <a:ext cx="9803278" cy="6959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4"/>
              </a:lnSpc>
            </a:pPr>
            <a:endParaRPr/>
          </a:p>
          <a:p>
            <a:pPr marL="665602" lvl="1" indent="-332801" algn="l">
              <a:lnSpc>
                <a:spcPts val="4624"/>
              </a:lnSpc>
              <a:buFont typeface="Arial"/>
              <a:buChar char="•"/>
            </a:pPr>
            <a:r>
              <a:rPr lang="en-US" sz="308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High Rate of False Positives</a:t>
            </a:r>
          </a:p>
          <a:p>
            <a:pPr marL="665602" lvl="1" indent="-332801" algn="l">
              <a:lnSpc>
                <a:spcPts val="4624"/>
              </a:lnSpc>
              <a:buFont typeface="Arial"/>
              <a:buChar char="•"/>
            </a:pPr>
            <a:r>
              <a:rPr lang="en-US" sz="308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Need for Additional Data</a:t>
            </a:r>
          </a:p>
          <a:p>
            <a:pPr marL="665602" lvl="1" indent="-332801" algn="l">
              <a:lnSpc>
                <a:spcPts val="4624"/>
              </a:lnSpc>
              <a:buFont typeface="Arial"/>
              <a:buChar char="•"/>
            </a:pPr>
            <a:r>
              <a:rPr lang="en-US" sz="308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Insufficient Features</a:t>
            </a:r>
          </a:p>
          <a:p>
            <a:pPr marL="665602" lvl="1" indent="-332801" algn="l">
              <a:lnSpc>
                <a:spcPts val="4624"/>
              </a:lnSpc>
              <a:buFont typeface="Arial"/>
              <a:buChar char="•"/>
            </a:pPr>
            <a:r>
              <a:rPr lang="en-US" sz="308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The model is only valid for predictions within these ranges:</a:t>
            </a:r>
          </a:p>
          <a:p>
            <a:pPr marL="1331205" lvl="2" indent="-443735" algn="l">
              <a:lnSpc>
                <a:spcPts val="4624"/>
              </a:lnSpc>
              <a:buFont typeface="Arial"/>
              <a:buChar char="⚬"/>
            </a:pPr>
            <a:r>
              <a:rPr lang="en-US" sz="308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Age: 0 to 88 years</a:t>
            </a:r>
          </a:p>
          <a:p>
            <a:pPr marL="1331205" lvl="2" indent="-443735" algn="l">
              <a:lnSpc>
                <a:spcPts val="4624"/>
              </a:lnSpc>
              <a:buFont typeface="Arial"/>
              <a:buChar char="⚬"/>
            </a:pPr>
            <a:r>
              <a:rPr lang="en-US" sz="308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Net Sales: -357.5 to 682.0 dollars</a:t>
            </a:r>
          </a:p>
          <a:p>
            <a:pPr marL="1331205" lvl="2" indent="-443735" algn="l">
              <a:lnSpc>
                <a:spcPts val="4624"/>
              </a:lnSpc>
              <a:buFont typeface="Arial"/>
              <a:buChar char="⚬"/>
            </a:pPr>
            <a:r>
              <a:rPr lang="en-US" sz="308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Duration: 0 to 540 days</a:t>
            </a:r>
          </a:p>
          <a:p>
            <a:pPr marL="1331205" lvl="2" indent="-443735" algn="l">
              <a:lnSpc>
                <a:spcPts val="4624"/>
              </a:lnSpc>
              <a:buFont typeface="Arial"/>
              <a:buChar char="⚬"/>
            </a:pPr>
            <a:r>
              <a:rPr lang="en-US" sz="308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Commission: 0.0 to 262.76 dollars</a:t>
            </a:r>
          </a:p>
          <a:p>
            <a:pPr marL="665602" lvl="1" indent="-332801" algn="l">
              <a:lnSpc>
                <a:spcPts val="4624"/>
              </a:lnSpc>
              <a:buFont typeface="Arial"/>
              <a:buChar char="•"/>
            </a:pPr>
            <a:r>
              <a:rPr lang="en-US" sz="3082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Model Optimization</a:t>
            </a:r>
          </a:p>
          <a:p>
            <a:pPr algn="l">
              <a:lnSpc>
                <a:spcPts val="4624"/>
              </a:lnSpc>
            </a:pPr>
            <a:endParaRPr lang="en-US" sz="3082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Freeform 4"/>
          <p:cNvSpPr/>
          <p:nvPr/>
        </p:nvSpPr>
        <p:spPr>
          <a:xfrm rot="-1590584">
            <a:off x="11923002" y="2965554"/>
            <a:ext cx="6765141" cy="6482235"/>
          </a:xfrm>
          <a:custGeom>
            <a:avLst/>
            <a:gdLst/>
            <a:ahLst/>
            <a:cxnLst/>
            <a:rect l="l" t="t" r="r" b="b"/>
            <a:pathLst>
              <a:path w="6765141" h="6482235">
                <a:moveTo>
                  <a:pt x="0" y="0"/>
                </a:moveTo>
                <a:lnTo>
                  <a:pt x="6765141" y="0"/>
                </a:lnTo>
                <a:lnTo>
                  <a:pt x="6765141" y="6482235"/>
                </a:lnTo>
                <a:lnTo>
                  <a:pt x="0" y="64822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790" y="-939922"/>
            <a:ext cx="18235086" cy="12116031"/>
            <a:chOff x="0" y="0"/>
            <a:chExt cx="24313448" cy="16154708"/>
          </a:xfrm>
        </p:grpSpPr>
        <p:sp>
          <p:nvSpPr>
            <p:cNvPr id="3" name="Freeform 3"/>
            <p:cNvSpPr/>
            <p:nvPr/>
          </p:nvSpPr>
          <p:spPr>
            <a:xfrm rot="699391">
              <a:off x="969316" y="2137857"/>
              <a:ext cx="22374816" cy="11878993"/>
            </a:xfrm>
            <a:custGeom>
              <a:avLst/>
              <a:gdLst/>
              <a:ahLst/>
              <a:cxnLst/>
              <a:rect l="l" t="t" r="r" b="b"/>
              <a:pathLst>
                <a:path w="22374816" h="11878993">
                  <a:moveTo>
                    <a:pt x="0" y="0"/>
                  </a:moveTo>
                  <a:lnTo>
                    <a:pt x="22374816" y="0"/>
                  </a:lnTo>
                  <a:lnTo>
                    <a:pt x="22374816" y="11878993"/>
                  </a:lnTo>
                  <a:lnTo>
                    <a:pt x="0" y="118789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" name="Group 4"/>
            <p:cNvGrpSpPr/>
            <p:nvPr/>
          </p:nvGrpSpPr>
          <p:grpSpPr>
            <a:xfrm rot="-643763">
              <a:off x="11892630" y="5891162"/>
              <a:ext cx="9518668" cy="6287133"/>
              <a:chOff x="0" y="0"/>
              <a:chExt cx="1004478" cy="66346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004478" cy="663463"/>
              </a:xfrm>
              <a:custGeom>
                <a:avLst/>
                <a:gdLst/>
                <a:ahLst/>
                <a:cxnLst/>
                <a:rect l="l" t="t" r="r" b="b"/>
                <a:pathLst>
                  <a:path w="1004478" h="663463">
                    <a:moveTo>
                      <a:pt x="59645" y="0"/>
                    </a:moveTo>
                    <a:lnTo>
                      <a:pt x="944833" y="0"/>
                    </a:lnTo>
                    <a:cubicBezTo>
                      <a:pt x="960651" y="0"/>
                      <a:pt x="975822" y="6284"/>
                      <a:pt x="987008" y="17470"/>
                    </a:cubicBezTo>
                    <a:cubicBezTo>
                      <a:pt x="998194" y="28655"/>
                      <a:pt x="1004478" y="43826"/>
                      <a:pt x="1004478" y="59645"/>
                    </a:cubicBezTo>
                    <a:lnTo>
                      <a:pt x="1004478" y="603818"/>
                    </a:lnTo>
                    <a:cubicBezTo>
                      <a:pt x="1004478" y="619637"/>
                      <a:pt x="998194" y="634808"/>
                      <a:pt x="987008" y="645993"/>
                    </a:cubicBezTo>
                    <a:cubicBezTo>
                      <a:pt x="975822" y="657179"/>
                      <a:pt x="960651" y="663463"/>
                      <a:pt x="944833" y="663463"/>
                    </a:cubicBezTo>
                    <a:lnTo>
                      <a:pt x="59645" y="663463"/>
                    </a:lnTo>
                    <a:cubicBezTo>
                      <a:pt x="43826" y="663463"/>
                      <a:pt x="28655" y="657179"/>
                      <a:pt x="17470" y="645993"/>
                    </a:cubicBezTo>
                    <a:cubicBezTo>
                      <a:pt x="6284" y="634808"/>
                      <a:pt x="0" y="619637"/>
                      <a:pt x="0" y="603818"/>
                    </a:cubicBezTo>
                    <a:lnTo>
                      <a:pt x="0" y="59645"/>
                    </a:lnTo>
                    <a:cubicBezTo>
                      <a:pt x="0" y="43826"/>
                      <a:pt x="6284" y="28655"/>
                      <a:pt x="17470" y="17470"/>
                    </a:cubicBezTo>
                    <a:cubicBezTo>
                      <a:pt x="28655" y="6284"/>
                      <a:pt x="43826" y="0"/>
                      <a:pt x="59645" y="0"/>
                    </a:cubicBezTo>
                    <a:close/>
                  </a:path>
                </a:pathLst>
              </a:custGeom>
              <a:solidFill>
                <a:srgbClr val="FFF6EE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004478" cy="71108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7"/>
                  </a:lnSpc>
                </a:pPr>
                <a:endParaRPr/>
              </a:p>
            </p:txBody>
          </p:sp>
        </p:grpSp>
      </p:grpSp>
      <p:sp>
        <p:nvSpPr>
          <p:cNvPr id="7" name="Freeform 7"/>
          <p:cNvSpPr/>
          <p:nvPr/>
        </p:nvSpPr>
        <p:spPr>
          <a:xfrm rot="1162792">
            <a:off x="-2938996" y="7478832"/>
            <a:ext cx="7935392" cy="7935392"/>
          </a:xfrm>
          <a:custGeom>
            <a:avLst/>
            <a:gdLst/>
            <a:ahLst/>
            <a:cxnLst/>
            <a:rect l="l" t="t" r="r" b="b"/>
            <a:pathLst>
              <a:path w="7935392" h="7935392">
                <a:moveTo>
                  <a:pt x="0" y="0"/>
                </a:moveTo>
                <a:lnTo>
                  <a:pt x="7935392" y="0"/>
                </a:lnTo>
                <a:lnTo>
                  <a:pt x="7935392" y="7935392"/>
                </a:lnTo>
                <a:lnTo>
                  <a:pt x="0" y="7935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7790088">
            <a:off x="11442803" y="-599120"/>
            <a:ext cx="7419637" cy="5719866"/>
          </a:xfrm>
          <a:custGeom>
            <a:avLst/>
            <a:gdLst/>
            <a:ahLst/>
            <a:cxnLst/>
            <a:rect l="l" t="t" r="r" b="b"/>
            <a:pathLst>
              <a:path w="7419637" h="5719866">
                <a:moveTo>
                  <a:pt x="0" y="0"/>
                </a:moveTo>
                <a:lnTo>
                  <a:pt x="7419637" y="0"/>
                </a:lnTo>
                <a:lnTo>
                  <a:pt x="7419637" y="5719866"/>
                </a:lnTo>
                <a:lnTo>
                  <a:pt x="0" y="57198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297801"/>
            <a:ext cx="10247852" cy="129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87"/>
              </a:lnSpc>
            </a:pPr>
            <a:r>
              <a:rPr lang="en-US" sz="9328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TOPIC OUTLINE</a:t>
            </a:r>
          </a:p>
        </p:txBody>
      </p:sp>
      <p:sp>
        <p:nvSpPr>
          <p:cNvPr id="10" name="TextBox 10"/>
          <p:cNvSpPr txBox="1"/>
          <p:nvPr/>
        </p:nvSpPr>
        <p:spPr>
          <a:xfrm rot="-624567">
            <a:off x="9554007" y="3537939"/>
            <a:ext cx="6757525" cy="4484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BUSINESS PROBLEM AND DATA UNDERSTANDING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DATA CLEANING 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DATA ANALYSIS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FEATURE ENGINEERING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FEATURE SELECTION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MODELING AND EVALUATION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FEATURE IMPORTANCE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MODEL LIMITATION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COST EVALUATION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MODEL DEPLOYMENT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CONCLUSION</a:t>
            </a:r>
          </a:p>
          <a:p>
            <a:pPr marL="551073" lvl="1" indent="-275536" algn="l">
              <a:lnSpc>
                <a:spcPts val="2705"/>
              </a:lnSpc>
              <a:buFont typeface="Arial"/>
              <a:buChar char="•"/>
            </a:pPr>
            <a:r>
              <a:rPr lang="en-US" sz="2552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RECOMMENDATION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91680" y="1822561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31976" y="212435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51845" y="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93883" y="1870664"/>
            <a:ext cx="11509138" cy="130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33"/>
              </a:lnSpc>
            </a:pPr>
            <a:r>
              <a:rPr lang="en-US" sz="9276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COST EVALUATION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5824481" y="285725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1"/>
                </a:lnTo>
                <a:lnTo>
                  <a:pt x="0" y="19517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32368">
            <a:off x="8963417" y="5130842"/>
            <a:ext cx="3453602" cy="4858008"/>
          </a:xfrm>
          <a:custGeom>
            <a:avLst/>
            <a:gdLst/>
            <a:ahLst/>
            <a:cxnLst/>
            <a:rect l="l" t="t" r="r" b="b"/>
            <a:pathLst>
              <a:path w="3453602" h="4858008">
                <a:moveTo>
                  <a:pt x="0" y="0"/>
                </a:moveTo>
                <a:lnTo>
                  <a:pt x="3453602" y="0"/>
                </a:lnTo>
                <a:lnTo>
                  <a:pt x="3453602" y="4858008"/>
                </a:lnTo>
                <a:lnTo>
                  <a:pt x="0" y="4858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00300">
            <a:off x="5219501" y="3672702"/>
            <a:ext cx="4923203" cy="4538298"/>
          </a:xfrm>
          <a:custGeom>
            <a:avLst/>
            <a:gdLst/>
            <a:ahLst/>
            <a:cxnLst/>
            <a:rect l="l" t="t" r="r" b="b"/>
            <a:pathLst>
              <a:path w="4923203" h="4538298">
                <a:moveTo>
                  <a:pt x="0" y="0"/>
                </a:moveTo>
                <a:lnTo>
                  <a:pt x="4923203" y="0"/>
                </a:lnTo>
                <a:lnTo>
                  <a:pt x="4923203" y="4538298"/>
                </a:lnTo>
                <a:lnTo>
                  <a:pt x="0" y="45382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521986" y="2390144"/>
          <a:ext cx="17244028" cy="4419600"/>
        </p:xfrm>
        <a:graphic>
          <a:graphicData uri="http://schemas.openxmlformats.org/drawingml/2006/table">
            <a:tbl>
              <a:tblPr/>
              <a:tblGrid>
                <a:gridCol w="88990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4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19600"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Cost Evaluation Without Model</a:t>
                      </a:r>
                      <a:endParaRPr lang="en-US" sz="1100"/>
                    </a:p>
                    <a:p>
                      <a:pPr marL="690879" lvl="1" indent="-345439" algn="l">
                        <a:lnSpc>
                          <a:spcPts val="4479"/>
                        </a:lnSpc>
                        <a:buFont typeface="Arial"/>
                        <a:buChar char="•"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Total Policyholders: 7,834</a:t>
                      </a:r>
                    </a:p>
                    <a:p>
                      <a:pPr marL="690879" lvl="1" indent="-345439" algn="l">
                        <a:lnSpc>
                          <a:spcPts val="4479"/>
                        </a:lnSpc>
                        <a:buFont typeface="Arial"/>
                        <a:buChar char="•"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Claims: 134</a:t>
                      </a:r>
                    </a:p>
                    <a:p>
                      <a:pPr marL="690879" lvl="1" indent="-345439" algn="l">
                        <a:lnSpc>
                          <a:spcPts val="4479"/>
                        </a:lnSpc>
                        <a:buFont typeface="Arial"/>
                        <a:buChar char="•"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Premium Revenue from Claims: $70,216</a:t>
                      </a:r>
                    </a:p>
                    <a:p>
                      <a:pPr marL="690879" lvl="1" indent="-345439" algn="l">
                        <a:lnSpc>
                          <a:spcPts val="4479"/>
                        </a:lnSpc>
                        <a:buFont typeface="Arial"/>
                        <a:buChar char="•"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Claims Costs: $19,770,628</a:t>
                      </a:r>
                    </a:p>
                    <a:p>
                      <a:pPr marL="690879" lvl="1" indent="-345439" algn="l">
                        <a:lnSpc>
                          <a:spcPts val="4479"/>
                        </a:lnSpc>
                        <a:buFont typeface="Arial"/>
                        <a:buChar char="•"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Potential Financial Loss: $19,700,412</a:t>
                      </a:r>
                    </a:p>
                    <a:p>
                      <a:pPr algn="ctr">
                        <a:lnSpc>
                          <a:spcPts val="4479"/>
                        </a:lnSpc>
                      </a:pPr>
                      <a:endParaRPr lang="en-US" sz="3199">
                        <a:solidFill>
                          <a:srgbClr val="000000"/>
                        </a:solidFill>
                        <a:latin typeface="Rubik Bold"/>
                        <a:ea typeface="Rubik Bold"/>
                        <a:cs typeface="Rubik Bold"/>
                        <a:sym typeface="Rubik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Cost Evaluation With Model</a:t>
                      </a:r>
                      <a:endParaRPr lang="en-US" sz="1100"/>
                    </a:p>
                    <a:p>
                      <a:pPr marL="690879" lvl="1" indent="-345439" algn="l">
                        <a:lnSpc>
                          <a:spcPts val="4479"/>
                        </a:lnSpc>
                        <a:buFont typeface="Arial"/>
                        <a:buChar char="•"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True Positives (TP): </a:t>
                      </a:r>
                      <a:r>
                        <a:rPr lang="en-US" sz="31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126</a:t>
                      </a:r>
                    </a:p>
                    <a:p>
                      <a:pPr marL="1381758" lvl="2" indent="-460586" algn="l">
                        <a:lnSpc>
                          <a:spcPts val="4479"/>
                        </a:lnSpc>
                        <a:buFont typeface="Arial"/>
                        <a:buChar char="⚬"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Financial Savings: $18,524,268</a:t>
                      </a:r>
                    </a:p>
                    <a:p>
                      <a:pPr marL="690879" lvl="1" indent="-345439" algn="l">
                        <a:lnSpc>
                          <a:spcPts val="4479"/>
                        </a:lnSpc>
                        <a:buFont typeface="Arial"/>
                        <a:buChar char="•"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False Negatives (FN): </a:t>
                      </a:r>
                      <a:r>
                        <a:rPr lang="en-US" sz="31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8</a:t>
                      </a:r>
                    </a:p>
                    <a:p>
                      <a:pPr marL="1381758" lvl="2" indent="-460586" algn="l">
                        <a:lnSpc>
                          <a:spcPts val="4479"/>
                        </a:lnSpc>
                        <a:buFont typeface="Arial"/>
                        <a:buChar char="⚬"/>
                      </a:pPr>
                      <a:r>
                        <a:rPr lang="en-US" sz="31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Financial Loss: $1,176,144</a:t>
                      </a:r>
                    </a:p>
                    <a:p>
                      <a:pPr algn="l">
                        <a:lnSpc>
                          <a:spcPts val="4479"/>
                        </a:lnSpc>
                      </a:pPr>
                      <a:endParaRPr lang="en-US" sz="3199">
                        <a:solidFill>
                          <a:srgbClr val="000000"/>
                        </a:solidFill>
                        <a:latin typeface="Rubik Bold"/>
                        <a:ea typeface="Rubik Bold"/>
                        <a:cs typeface="Rubik Bold"/>
                        <a:sym typeface="Rubik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3"/>
          <p:cNvSpPr txBox="1"/>
          <p:nvPr/>
        </p:nvSpPr>
        <p:spPr>
          <a:xfrm>
            <a:off x="521986" y="7039731"/>
            <a:ext cx="15647293" cy="340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Summary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Without Model (Total Potential Financial Loss): </a:t>
            </a: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$19,700,412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With Model (Total Potential Financial Saved): </a:t>
            </a: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$18,524,268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Percentage of Loss Saved: ($18,524,268 / $19,700,412) x 100 % = </a:t>
            </a: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94 %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Potential Financial Loss With Model: </a:t>
            </a: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$1,176,144</a:t>
            </a:r>
          </a:p>
          <a:p>
            <a:pPr algn="l">
              <a:lnSpc>
                <a:spcPts val="4500"/>
              </a:lnSpc>
            </a:pPr>
            <a:endParaRPr lang="en-US" sz="3000">
              <a:solidFill>
                <a:srgbClr val="112838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66074" y="301190"/>
            <a:ext cx="13016646" cy="2219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2999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Financial Data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Average policy cost: </a:t>
            </a:r>
            <a:r>
              <a:rPr lang="en-US" sz="2999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$524</a:t>
            </a:r>
            <a:r>
              <a:rPr lang="en-US" sz="2999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per policy</a:t>
            </a:r>
          </a:p>
          <a:p>
            <a:pPr marL="647697" lvl="1" indent="-323848" algn="l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Average insurance benefit coverage cost: </a:t>
            </a:r>
            <a:r>
              <a:rPr lang="en-US" sz="2999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$147,542</a:t>
            </a:r>
            <a:r>
              <a:rPr lang="en-US" sz="2999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per policy</a:t>
            </a:r>
          </a:p>
          <a:p>
            <a:pPr algn="l">
              <a:lnSpc>
                <a:spcPts val="4499"/>
              </a:lnSpc>
            </a:pPr>
            <a:endParaRPr lang="en-US" sz="2999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97292" y="1721446"/>
            <a:ext cx="9893415" cy="347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15"/>
              </a:lnSpc>
            </a:pPr>
            <a:r>
              <a:rPr lang="en-US" sz="8505" dirty="0">
                <a:latin typeface="Lazydog"/>
                <a:ea typeface="Lazydog"/>
                <a:cs typeface="Lazydog"/>
                <a:sym typeface="Lazydog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 DEPLOYMENT ON GOOGLE CLOUD</a:t>
            </a:r>
            <a:endParaRPr lang="en-US" sz="8505" dirty="0">
              <a:latin typeface="Lazydog"/>
              <a:ea typeface="Lazydog"/>
              <a:cs typeface="Lazydog"/>
              <a:sym typeface="Lazydog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848223" y="7749635"/>
            <a:ext cx="14591553" cy="6667884"/>
            <a:chOff x="0" y="0"/>
            <a:chExt cx="2273988" cy="10391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73988" cy="1039141"/>
            </a:xfrm>
            <a:custGeom>
              <a:avLst/>
              <a:gdLst/>
              <a:ahLst/>
              <a:cxnLst/>
              <a:rect l="l" t="t" r="r" b="b"/>
              <a:pathLst>
                <a:path w="2273988" h="1039141">
                  <a:moveTo>
                    <a:pt x="1136994" y="0"/>
                  </a:moveTo>
                  <a:cubicBezTo>
                    <a:pt x="509049" y="0"/>
                    <a:pt x="0" y="232620"/>
                    <a:pt x="0" y="519571"/>
                  </a:cubicBezTo>
                  <a:cubicBezTo>
                    <a:pt x="0" y="806522"/>
                    <a:pt x="509049" y="1039141"/>
                    <a:pt x="1136994" y="1039141"/>
                  </a:cubicBezTo>
                  <a:cubicBezTo>
                    <a:pt x="1764938" y="1039141"/>
                    <a:pt x="2273988" y="806522"/>
                    <a:pt x="2273988" y="519571"/>
                  </a:cubicBezTo>
                  <a:cubicBezTo>
                    <a:pt x="2273988" y="232620"/>
                    <a:pt x="1764938" y="0"/>
                    <a:pt x="1136994" y="0"/>
                  </a:cubicBezTo>
                  <a:close/>
                </a:path>
              </a:pathLst>
            </a:custGeom>
            <a:solidFill>
              <a:srgbClr val="F6CFC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3186" y="59320"/>
              <a:ext cx="1847615" cy="882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764184">
            <a:off x="9196139" y="5471744"/>
            <a:ext cx="6625417" cy="4252313"/>
          </a:xfrm>
          <a:custGeom>
            <a:avLst/>
            <a:gdLst/>
            <a:ahLst/>
            <a:cxnLst/>
            <a:rect l="l" t="t" r="r" b="b"/>
            <a:pathLst>
              <a:path w="6625417" h="4252313">
                <a:moveTo>
                  <a:pt x="0" y="0"/>
                </a:moveTo>
                <a:lnTo>
                  <a:pt x="6625417" y="0"/>
                </a:lnTo>
                <a:lnTo>
                  <a:pt x="6625417" y="4252313"/>
                </a:lnTo>
                <a:lnTo>
                  <a:pt x="0" y="42523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84748">
            <a:off x="2398590" y="5703306"/>
            <a:ext cx="6034751" cy="4092659"/>
          </a:xfrm>
          <a:custGeom>
            <a:avLst/>
            <a:gdLst/>
            <a:ahLst/>
            <a:cxnLst/>
            <a:rect l="l" t="t" r="r" b="b"/>
            <a:pathLst>
              <a:path w="6034751" h="4092659">
                <a:moveTo>
                  <a:pt x="0" y="0"/>
                </a:moveTo>
                <a:lnTo>
                  <a:pt x="6034751" y="0"/>
                </a:lnTo>
                <a:lnTo>
                  <a:pt x="6034751" y="4092658"/>
                </a:lnTo>
                <a:lnTo>
                  <a:pt x="0" y="4092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552714" y="-226601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86356" y="1731833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563" y="1213943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940510" y="3817834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36" y="5143500"/>
            <a:ext cx="25267446" cy="7762757"/>
            <a:chOff x="0" y="0"/>
            <a:chExt cx="33689928" cy="10350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0" y="0"/>
                  </a:moveTo>
                  <a:lnTo>
                    <a:pt x="16973637" y="0"/>
                  </a:lnTo>
                  <a:lnTo>
                    <a:pt x="16973637" y="10350342"/>
                  </a:lnTo>
                  <a:lnTo>
                    <a:pt x="0" y="1035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204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6716291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16973637" y="0"/>
                  </a:moveTo>
                  <a:lnTo>
                    <a:pt x="0" y="0"/>
                  </a:lnTo>
                  <a:lnTo>
                    <a:pt x="0" y="10350342"/>
                  </a:lnTo>
                  <a:lnTo>
                    <a:pt x="16973637" y="10350342"/>
                  </a:lnTo>
                  <a:lnTo>
                    <a:pt x="1697363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204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88659" y="6135564"/>
            <a:ext cx="22815799" cy="7009553"/>
            <a:chOff x="0" y="0"/>
            <a:chExt cx="30421066" cy="9346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0" y="0"/>
                  </a:moveTo>
                  <a:lnTo>
                    <a:pt x="15326721" y="0"/>
                  </a:lnTo>
                  <a:lnTo>
                    <a:pt x="15326721" y="9346070"/>
                  </a:lnTo>
                  <a:lnTo>
                    <a:pt x="0" y="9346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04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15094344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15326722" y="0"/>
                  </a:moveTo>
                  <a:lnTo>
                    <a:pt x="0" y="0"/>
                  </a:lnTo>
                  <a:lnTo>
                    <a:pt x="0" y="9346070"/>
                  </a:lnTo>
                  <a:lnTo>
                    <a:pt x="15326722" y="9346070"/>
                  </a:lnTo>
                  <a:lnTo>
                    <a:pt x="1532672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04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376194" y="4802845"/>
            <a:ext cx="7130698" cy="5484155"/>
          </a:xfrm>
          <a:custGeom>
            <a:avLst/>
            <a:gdLst/>
            <a:ahLst/>
            <a:cxnLst/>
            <a:rect l="l" t="t" r="r" b="b"/>
            <a:pathLst>
              <a:path w="7130698" h="5484155">
                <a:moveTo>
                  <a:pt x="0" y="0"/>
                </a:moveTo>
                <a:lnTo>
                  <a:pt x="7130698" y="0"/>
                </a:lnTo>
                <a:lnTo>
                  <a:pt x="7130698" y="5484155"/>
                </a:lnTo>
                <a:lnTo>
                  <a:pt x="0" y="5484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692346" y="7794608"/>
            <a:ext cx="20314065" cy="6240961"/>
            <a:chOff x="0" y="0"/>
            <a:chExt cx="27085420" cy="83212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46159" cy="8321281"/>
            </a:xfrm>
            <a:custGeom>
              <a:avLst/>
              <a:gdLst/>
              <a:ahLst/>
              <a:cxnLst/>
              <a:rect l="l" t="t" r="r" b="b"/>
              <a:pathLst>
                <a:path w="13646159" h="8321281">
                  <a:moveTo>
                    <a:pt x="0" y="0"/>
                  </a:moveTo>
                  <a:lnTo>
                    <a:pt x="13646159" y="0"/>
                  </a:lnTo>
                  <a:lnTo>
                    <a:pt x="13646159" y="8321281"/>
                  </a:lnTo>
                  <a:lnTo>
                    <a:pt x="0" y="8321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3204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3439262" y="0"/>
              <a:ext cx="13646159" cy="8321281"/>
            </a:xfrm>
            <a:custGeom>
              <a:avLst/>
              <a:gdLst/>
              <a:ahLst/>
              <a:cxnLst/>
              <a:rect l="l" t="t" r="r" b="b"/>
              <a:pathLst>
                <a:path w="13646159" h="8321281">
                  <a:moveTo>
                    <a:pt x="13646158" y="0"/>
                  </a:moveTo>
                  <a:lnTo>
                    <a:pt x="0" y="0"/>
                  </a:lnTo>
                  <a:lnTo>
                    <a:pt x="0" y="8321281"/>
                  </a:lnTo>
                  <a:lnTo>
                    <a:pt x="13646158" y="8321281"/>
                  </a:lnTo>
                  <a:lnTo>
                    <a:pt x="13646158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3204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-866444" y="-269166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89567" y="62458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94448" y="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05977" y="1486826"/>
            <a:ext cx="11676046" cy="219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0"/>
              </a:lnSpc>
            </a:pPr>
            <a:r>
              <a:rPr lang="en-US" sz="80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CONCLUSION AND RECOMMENDATION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112860" y="1471662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70006">
            <a:off x="12402970" y="-1293185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60" y="0"/>
                </a:lnTo>
                <a:lnTo>
                  <a:pt x="9712660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62290">
            <a:off x="10520259" y="2619748"/>
            <a:ext cx="4427491" cy="6227928"/>
          </a:xfrm>
          <a:custGeom>
            <a:avLst/>
            <a:gdLst/>
            <a:ahLst/>
            <a:cxnLst/>
            <a:rect l="l" t="t" r="r" b="b"/>
            <a:pathLst>
              <a:path w="4427491" h="6227928">
                <a:moveTo>
                  <a:pt x="0" y="0"/>
                </a:moveTo>
                <a:lnTo>
                  <a:pt x="4427490" y="0"/>
                </a:lnTo>
                <a:lnTo>
                  <a:pt x="4427490" y="6227928"/>
                </a:lnTo>
                <a:lnTo>
                  <a:pt x="0" y="6227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86956">
            <a:off x="13903452" y="4716279"/>
            <a:ext cx="3349891" cy="5434927"/>
          </a:xfrm>
          <a:custGeom>
            <a:avLst/>
            <a:gdLst/>
            <a:ahLst/>
            <a:cxnLst/>
            <a:rect l="l" t="t" r="r" b="b"/>
            <a:pathLst>
              <a:path w="3349891" h="5434927">
                <a:moveTo>
                  <a:pt x="0" y="0"/>
                </a:moveTo>
                <a:lnTo>
                  <a:pt x="3349891" y="0"/>
                </a:lnTo>
                <a:lnTo>
                  <a:pt x="3349891" y="5434927"/>
                </a:lnTo>
                <a:lnTo>
                  <a:pt x="0" y="54349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0158" y="698500"/>
            <a:ext cx="9295780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093913"/>
            <a:ext cx="8517239" cy="226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Model Performance</a:t>
            </a:r>
          </a:p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The predictive model successfully minimizes false negatives but shows a high rate of false positives.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745973"/>
            <a:ext cx="8517239" cy="340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Financial Impact: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Without Model</a:t>
            </a: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Potential financial loss of </a:t>
            </a: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$19,700,412</a:t>
            </a: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With Model</a:t>
            </a: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Savings of </a:t>
            </a: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$18,524,268</a:t>
            </a: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, reducing potential financial loss by approximately 94%.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70006">
            <a:off x="12402970" y="-1645841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60" y="0"/>
                </a:lnTo>
                <a:lnTo>
                  <a:pt x="9712660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7790088">
            <a:off x="-1139290" y="8291080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3" y="0"/>
                </a:lnTo>
                <a:lnTo>
                  <a:pt x="6332063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0158" y="698500"/>
            <a:ext cx="9295780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BUSINESS RECOMMENDATION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5014" y="1749706"/>
            <a:ext cx="8846069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High-Risk Policyholders: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Implement stricter underwriting and higher premiums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Enhance monitoring and fraud detection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Offer risk management resources and deductible options</a:t>
            </a:r>
          </a:p>
          <a:p>
            <a:pPr algn="l">
              <a:lnSpc>
                <a:spcPts val="4500"/>
              </a:lnSpc>
            </a:pPr>
            <a:endParaRPr lang="en-US" sz="3000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5014" y="5453178"/>
            <a:ext cx="8846069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Low-Risk Policyholders: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Offer discounts and loyalty programs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Streamline claims process and provide additional benefits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Enhance digital engagement and offer bundled products</a:t>
            </a:r>
          </a:p>
          <a:p>
            <a:pPr algn="l">
              <a:lnSpc>
                <a:spcPts val="4500"/>
              </a:lnSpc>
            </a:pPr>
            <a:endParaRPr lang="en-US" sz="3000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34012" y="5023131"/>
            <a:ext cx="9295780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5000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MODEL RECOMMENDATION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50826" y="6095502"/>
            <a:ext cx="7662152" cy="398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Address Data Imbalance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Enhance Features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Tune Model and Hyperparameters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Apply Advanced Resampling Techniques</a:t>
            </a:r>
          </a:p>
          <a:p>
            <a:pPr marL="647700" lvl="1" indent="-323850" algn="l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Monitor and Maintain Model</a:t>
            </a:r>
          </a:p>
          <a:p>
            <a:pPr algn="l">
              <a:lnSpc>
                <a:spcPts val="4500"/>
              </a:lnSpc>
            </a:pPr>
            <a:endParaRPr lang="en-US" sz="3000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101">
            <a:off x="5770194" y="6705796"/>
            <a:ext cx="15336061" cy="9351766"/>
          </a:xfrm>
          <a:custGeom>
            <a:avLst/>
            <a:gdLst/>
            <a:ahLst/>
            <a:cxnLst/>
            <a:rect l="l" t="t" r="r" b="b"/>
            <a:pathLst>
              <a:path w="15336061" h="9351766">
                <a:moveTo>
                  <a:pt x="0" y="0"/>
                </a:moveTo>
                <a:lnTo>
                  <a:pt x="15336061" y="0"/>
                </a:lnTo>
                <a:lnTo>
                  <a:pt x="15336061" y="9351766"/>
                </a:lnTo>
                <a:lnTo>
                  <a:pt x="0" y="935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2040"/>
            </a:stretch>
          </a:blipFill>
        </p:spPr>
      </p:sp>
      <p:sp>
        <p:nvSpPr>
          <p:cNvPr id="3" name="Freeform 3"/>
          <p:cNvSpPr/>
          <p:nvPr/>
        </p:nvSpPr>
        <p:spPr>
          <a:xfrm rot="-438510">
            <a:off x="6040816" y="7218924"/>
            <a:ext cx="16958692" cy="10341229"/>
          </a:xfrm>
          <a:custGeom>
            <a:avLst/>
            <a:gdLst/>
            <a:ahLst/>
            <a:cxnLst/>
            <a:rect l="l" t="t" r="r" b="b"/>
            <a:pathLst>
              <a:path w="16958692" h="10341229">
                <a:moveTo>
                  <a:pt x="0" y="0"/>
                </a:moveTo>
                <a:lnTo>
                  <a:pt x="16958693" y="0"/>
                </a:lnTo>
                <a:lnTo>
                  <a:pt x="16958693" y="10341229"/>
                </a:lnTo>
                <a:lnTo>
                  <a:pt x="0" y="10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3204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25994" y="4309480"/>
            <a:ext cx="6053817" cy="6053817"/>
          </a:xfrm>
          <a:custGeom>
            <a:avLst/>
            <a:gdLst/>
            <a:ahLst/>
            <a:cxnLst/>
            <a:rect l="l" t="t" r="r" b="b"/>
            <a:pathLst>
              <a:path w="6053817" h="6053817">
                <a:moveTo>
                  <a:pt x="0" y="0"/>
                </a:moveTo>
                <a:lnTo>
                  <a:pt x="6053817" y="0"/>
                </a:lnTo>
                <a:lnTo>
                  <a:pt x="6053817" y="6053817"/>
                </a:lnTo>
                <a:lnTo>
                  <a:pt x="0" y="605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7657" y="8948201"/>
            <a:ext cx="12329610" cy="7518464"/>
          </a:xfrm>
          <a:custGeom>
            <a:avLst/>
            <a:gdLst/>
            <a:ahLst/>
            <a:cxnLst/>
            <a:rect l="l" t="t" r="r" b="b"/>
            <a:pathLst>
              <a:path w="12329610" h="7518464">
                <a:moveTo>
                  <a:pt x="0" y="0"/>
                </a:moveTo>
                <a:lnTo>
                  <a:pt x="12329610" y="0"/>
                </a:lnTo>
                <a:lnTo>
                  <a:pt x="12329610" y="7518464"/>
                </a:lnTo>
                <a:lnTo>
                  <a:pt x="0" y="7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3204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70225" y="4170986"/>
            <a:ext cx="8624996" cy="164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24"/>
              </a:lnSpc>
            </a:pPr>
            <a:r>
              <a:rPr lang="en-US" sz="11815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14236982" y="124759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77363" y="-122483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76913" y="647248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590675"/>
          <a:ext cx="16230599" cy="5978639"/>
        </p:xfrm>
        <a:graphic>
          <a:graphicData uri="http://schemas.openxmlformats.org/drawingml/2006/table">
            <a:tbl>
              <a:tblPr/>
              <a:tblGrid>
                <a:gridCol w="4167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9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7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91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267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801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132115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Model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Sampling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Metric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Mean Score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Std Deviation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Feature Selection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22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XGBClassifier 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NMISS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Recall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0.868912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0.022898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Without FS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715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XGBClassifier 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NMISS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Recall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0.859531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0.029648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With FS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522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RandomForestClassifier 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NMISS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Recall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0.838988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0.030768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Without FS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5220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GradientBoostingClassifier 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NMISS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Recall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0.837083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0.032129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Without FS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708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RandomForestClassifier 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NMISS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Recall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0.831494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0.031670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With FS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16940213" y="8957802"/>
            <a:ext cx="1080696" cy="1080696"/>
          </a:xfrm>
          <a:custGeom>
            <a:avLst/>
            <a:gdLst/>
            <a:ahLst/>
            <a:cxnLst/>
            <a:rect l="l" t="t" r="r" b="b"/>
            <a:pathLst>
              <a:path w="1080696" h="1080696">
                <a:moveTo>
                  <a:pt x="0" y="0"/>
                </a:moveTo>
                <a:lnTo>
                  <a:pt x="1080696" y="0"/>
                </a:lnTo>
                <a:lnTo>
                  <a:pt x="1080696" y="1080696"/>
                </a:lnTo>
                <a:lnTo>
                  <a:pt x="0" y="108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273049"/>
          <a:ext cx="16230600" cy="7512302"/>
        </p:xfrm>
        <a:graphic>
          <a:graphicData uri="http://schemas.openxmlformats.org/drawingml/2006/table">
            <a:tbl>
              <a:tblPr/>
              <a:tblGrid>
                <a:gridCol w="4883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7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8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94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4218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model without feature selection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recall score (train set)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recall score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(test set)</a:t>
                      </a:r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recall score (val set mean)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recall score (val set std)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2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GradientBoostingClassifier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0.833333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0.813433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0.837083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0.032129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71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XGBClassifier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0.906367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0.805970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0.868912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0.022898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52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RandomForestClassifier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0.964419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0.798507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0.838988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0.030768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52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DecisionTreeClassifier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0.960674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0.776119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0.831511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0.03811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AdaBoostClassifier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0.803371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0.761194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0.803439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0.038474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KNeighborsClassifier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0.735955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0.738806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0.726856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0.081346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02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LogisticRegression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0.711610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0.701493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0.732393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0.055073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16940213" y="8957802"/>
            <a:ext cx="1080696" cy="1080696"/>
          </a:xfrm>
          <a:custGeom>
            <a:avLst/>
            <a:gdLst/>
            <a:ahLst/>
            <a:cxnLst/>
            <a:rect l="l" t="t" r="r" b="b"/>
            <a:pathLst>
              <a:path w="1080696" h="1080696">
                <a:moveTo>
                  <a:pt x="0" y="0"/>
                </a:moveTo>
                <a:lnTo>
                  <a:pt x="1080696" y="0"/>
                </a:lnTo>
                <a:lnTo>
                  <a:pt x="1080696" y="1080696"/>
                </a:lnTo>
                <a:lnTo>
                  <a:pt x="0" y="108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1273049"/>
          <a:ext cx="16230600" cy="7512302"/>
        </p:xfrm>
        <a:graphic>
          <a:graphicData uri="http://schemas.openxmlformats.org/drawingml/2006/table">
            <a:tbl>
              <a:tblPr/>
              <a:tblGrid>
                <a:gridCol w="48833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7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84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094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4218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model with feature selection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recall score (train set)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recall score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(test set)</a:t>
                      </a:r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recall score (val set mean)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 Bold"/>
                          <a:ea typeface="Rubik Bold"/>
                          <a:cs typeface="Rubik Bold"/>
                          <a:sym typeface="Rubik Bold"/>
                        </a:rPr>
                        <a:t>recall score (val set std)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2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XGBClassifier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0.921348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0.828358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0.859531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0.029648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3714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DecisionTreeClassifier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0.962547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0.820896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0.823982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0.019848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52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GradientBoostingClassifier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0.837079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0.791045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0.833345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0.035109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5231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RandomForestClassifier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0.964419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0.783582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0.831494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0.031670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2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AdaBoostClassifier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0.805243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0.783582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0.809046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0.040117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02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KNeighborsClassifier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0.735955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0.738806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0.706225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0.069521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40236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LogisticRegression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0.668539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0.634328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0.681837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0.061322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16940213" y="8957802"/>
            <a:ext cx="1080696" cy="1080696"/>
          </a:xfrm>
          <a:custGeom>
            <a:avLst/>
            <a:gdLst/>
            <a:ahLst/>
            <a:cxnLst/>
            <a:rect l="l" t="t" r="r" b="b"/>
            <a:pathLst>
              <a:path w="1080696" h="1080696">
                <a:moveTo>
                  <a:pt x="0" y="0"/>
                </a:moveTo>
                <a:lnTo>
                  <a:pt x="1080696" y="0"/>
                </a:lnTo>
                <a:lnTo>
                  <a:pt x="1080696" y="1080696"/>
                </a:lnTo>
                <a:lnTo>
                  <a:pt x="0" y="108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69036" y="5143500"/>
            <a:ext cx="25267446" cy="7762757"/>
            <a:chOff x="0" y="0"/>
            <a:chExt cx="33689928" cy="10350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0" y="0"/>
                  </a:moveTo>
                  <a:lnTo>
                    <a:pt x="16973637" y="0"/>
                  </a:lnTo>
                  <a:lnTo>
                    <a:pt x="16973637" y="10350342"/>
                  </a:lnTo>
                  <a:lnTo>
                    <a:pt x="0" y="10350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204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16716291" y="0"/>
              <a:ext cx="16973637" cy="10350342"/>
            </a:xfrm>
            <a:custGeom>
              <a:avLst/>
              <a:gdLst/>
              <a:ahLst/>
              <a:cxnLst/>
              <a:rect l="l" t="t" r="r" b="b"/>
              <a:pathLst>
                <a:path w="16973637" h="10350342">
                  <a:moveTo>
                    <a:pt x="16973637" y="0"/>
                  </a:moveTo>
                  <a:lnTo>
                    <a:pt x="0" y="0"/>
                  </a:lnTo>
                  <a:lnTo>
                    <a:pt x="0" y="10350342"/>
                  </a:lnTo>
                  <a:lnTo>
                    <a:pt x="16973637" y="10350342"/>
                  </a:lnTo>
                  <a:lnTo>
                    <a:pt x="16973637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r="-3204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188659" y="6135564"/>
            <a:ext cx="22815799" cy="7009553"/>
            <a:chOff x="0" y="0"/>
            <a:chExt cx="30421066" cy="93460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0" y="0"/>
                  </a:moveTo>
                  <a:lnTo>
                    <a:pt x="15326721" y="0"/>
                  </a:lnTo>
                  <a:lnTo>
                    <a:pt x="15326721" y="9346070"/>
                  </a:lnTo>
                  <a:lnTo>
                    <a:pt x="0" y="93460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040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flipH="1">
              <a:off x="15094344" y="0"/>
              <a:ext cx="15326721" cy="9346070"/>
            </a:xfrm>
            <a:custGeom>
              <a:avLst/>
              <a:gdLst/>
              <a:ahLst/>
              <a:cxnLst/>
              <a:rect l="l" t="t" r="r" b="b"/>
              <a:pathLst>
                <a:path w="15326721" h="9346070">
                  <a:moveTo>
                    <a:pt x="15326722" y="0"/>
                  </a:moveTo>
                  <a:lnTo>
                    <a:pt x="0" y="0"/>
                  </a:lnTo>
                  <a:lnTo>
                    <a:pt x="0" y="9346070"/>
                  </a:lnTo>
                  <a:lnTo>
                    <a:pt x="15326722" y="9346070"/>
                  </a:lnTo>
                  <a:lnTo>
                    <a:pt x="15326722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04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10376194" y="4802845"/>
            <a:ext cx="7130698" cy="5484155"/>
          </a:xfrm>
          <a:custGeom>
            <a:avLst/>
            <a:gdLst/>
            <a:ahLst/>
            <a:cxnLst/>
            <a:rect l="l" t="t" r="r" b="b"/>
            <a:pathLst>
              <a:path w="7130698" h="5484155">
                <a:moveTo>
                  <a:pt x="0" y="0"/>
                </a:moveTo>
                <a:lnTo>
                  <a:pt x="7130698" y="0"/>
                </a:lnTo>
                <a:lnTo>
                  <a:pt x="7130698" y="5484155"/>
                </a:lnTo>
                <a:lnTo>
                  <a:pt x="0" y="54841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692346" y="7794608"/>
            <a:ext cx="20314065" cy="6240961"/>
            <a:chOff x="0" y="0"/>
            <a:chExt cx="27085420" cy="83212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646159" cy="8321281"/>
            </a:xfrm>
            <a:custGeom>
              <a:avLst/>
              <a:gdLst/>
              <a:ahLst/>
              <a:cxnLst/>
              <a:rect l="l" t="t" r="r" b="b"/>
              <a:pathLst>
                <a:path w="13646159" h="8321281">
                  <a:moveTo>
                    <a:pt x="0" y="0"/>
                  </a:moveTo>
                  <a:lnTo>
                    <a:pt x="13646159" y="0"/>
                  </a:lnTo>
                  <a:lnTo>
                    <a:pt x="13646159" y="8321281"/>
                  </a:lnTo>
                  <a:lnTo>
                    <a:pt x="0" y="83212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32040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13439262" y="0"/>
              <a:ext cx="13646159" cy="8321281"/>
            </a:xfrm>
            <a:custGeom>
              <a:avLst/>
              <a:gdLst/>
              <a:ahLst/>
              <a:cxnLst/>
              <a:rect l="l" t="t" r="r" b="b"/>
              <a:pathLst>
                <a:path w="13646159" h="8321281">
                  <a:moveTo>
                    <a:pt x="13646158" y="0"/>
                  </a:moveTo>
                  <a:lnTo>
                    <a:pt x="0" y="0"/>
                  </a:lnTo>
                  <a:lnTo>
                    <a:pt x="0" y="8321281"/>
                  </a:lnTo>
                  <a:lnTo>
                    <a:pt x="13646158" y="8321281"/>
                  </a:lnTo>
                  <a:lnTo>
                    <a:pt x="13646158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r="-32040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-866444" y="-269166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89567" y="624580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94448" y="0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305977" y="1917569"/>
            <a:ext cx="11676046" cy="221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5"/>
              </a:lnSpc>
            </a:pPr>
            <a:r>
              <a:rPr lang="en-US" sz="8099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BUSINESS PROBLEM AND DATA UNDERSTANDING</a:t>
            </a:r>
          </a:p>
        </p:txBody>
      </p:sp>
      <p:sp>
        <p:nvSpPr>
          <p:cNvPr id="16" name="Freeform 16"/>
          <p:cNvSpPr/>
          <p:nvPr/>
        </p:nvSpPr>
        <p:spPr>
          <a:xfrm>
            <a:off x="16112860" y="1471662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71204" y="2393847"/>
            <a:ext cx="12545592" cy="5948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7"/>
              </a:lnSpc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Best Model: XGBClassifier without Feature Selection</a:t>
            </a:r>
          </a:p>
          <a:p>
            <a:pPr marL="683253" lvl="1" indent="-341627" algn="l">
              <a:lnSpc>
                <a:spcPts val="4747"/>
              </a:lnSpc>
              <a:buFont typeface="Arial"/>
              <a:buChar char="•"/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Recall Performance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</a:t>
            </a:r>
          </a:p>
          <a:p>
            <a:pPr marL="1366507" lvl="2" indent="-455502" algn="l">
              <a:lnSpc>
                <a:spcPts val="4747"/>
              </a:lnSpc>
              <a:buFont typeface="Arial"/>
              <a:buChar char="⚬"/>
            </a:pP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Train Set Recall: 0.906</a:t>
            </a:r>
          </a:p>
          <a:p>
            <a:pPr marL="1366507" lvl="2" indent="-455502" algn="l">
              <a:lnSpc>
                <a:spcPts val="4747"/>
              </a:lnSpc>
              <a:buFont typeface="Arial"/>
              <a:buChar char="⚬"/>
            </a:pP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Test Set Recall: 0.806</a:t>
            </a:r>
          </a:p>
          <a:p>
            <a:pPr marL="1366507" lvl="2" indent="-455502" algn="l">
              <a:lnSpc>
                <a:spcPts val="4747"/>
              </a:lnSpc>
              <a:buFont typeface="Arial"/>
              <a:buChar char="⚬"/>
            </a:pP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Validation Set Recall: Mean 0.869, Standard Deviation 0.023</a:t>
            </a:r>
          </a:p>
          <a:p>
            <a:pPr marL="683253" lvl="1" indent="-341627" algn="l">
              <a:lnSpc>
                <a:spcPts val="4747"/>
              </a:lnSpc>
              <a:buFont typeface="Arial"/>
              <a:buChar char="•"/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Stability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More stable than the model with feature selection, showing consistent performance across train, test, and validation sets.</a:t>
            </a:r>
          </a:p>
          <a:p>
            <a:pPr algn="l">
              <a:lnSpc>
                <a:spcPts val="4747"/>
              </a:lnSpc>
            </a:pPr>
            <a:endParaRPr lang="en-US" sz="3164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16940213" y="8957802"/>
            <a:ext cx="1080696" cy="1080696"/>
          </a:xfrm>
          <a:custGeom>
            <a:avLst/>
            <a:gdLst/>
            <a:ahLst/>
            <a:cxnLst/>
            <a:rect l="l" t="t" r="r" b="b"/>
            <a:pathLst>
              <a:path w="1080696" h="1080696">
                <a:moveTo>
                  <a:pt x="0" y="0"/>
                </a:moveTo>
                <a:lnTo>
                  <a:pt x="1080696" y="0"/>
                </a:lnTo>
                <a:lnTo>
                  <a:pt x="1080696" y="1080696"/>
                </a:lnTo>
                <a:lnTo>
                  <a:pt x="0" y="108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98562"/>
            <a:ext cx="16655171" cy="7185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7"/>
              </a:lnSpc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Hyperparameter Tuning Using GridSearchCV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to find the best hyperparameters. Here’s a simple overview of each parameter tested:</a:t>
            </a:r>
          </a:p>
          <a:p>
            <a:pPr marL="683254" lvl="1" indent="-341627" algn="l">
              <a:lnSpc>
                <a:spcPts val="4747"/>
              </a:lnSpc>
              <a:buFont typeface="Arial"/>
              <a:buChar char="•"/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n_estimators: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Number of trees in the model. Testing values: 100 and 200.</a:t>
            </a:r>
          </a:p>
          <a:p>
            <a:pPr marL="683254" lvl="1" indent="-341627" algn="l">
              <a:lnSpc>
                <a:spcPts val="4747"/>
              </a:lnSpc>
              <a:buFont typeface="Arial"/>
              <a:buChar char="•"/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max_depth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Maximum depth of each tree. Testing values: 3 and 5.</a:t>
            </a:r>
          </a:p>
          <a:p>
            <a:pPr marL="683254" lvl="1" indent="-341627" algn="l">
              <a:lnSpc>
                <a:spcPts val="4747"/>
              </a:lnSpc>
              <a:buFont typeface="Arial"/>
              <a:buChar char="•"/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learning_rate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Controls how much each tree contributes to the model. Testing values: 0.05 and 0.1.</a:t>
            </a:r>
          </a:p>
          <a:p>
            <a:pPr marL="683254" lvl="1" indent="-341627" algn="l">
              <a:lnSpc>
                <a:spcPts val="4747"/>
              </a:lnSpc>
              <a:buFont typeface="Arial"/>
              <a:buChar char="•"/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subsample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Fraction of data used for each tree. Testing values: 0.8 and 1.0.</a:t>
            </a:r>
          </a:p>
          <a:p>
            <a:pPr marL="683254" lvl="1" indent="-341627" algn="l">
              <a:lnSpc>
                <a:spcPts val="4747"/>
              </a:lnSpc>
              <a:buFont typeface="Arial"/>
              <a:buChar char="•"/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colsample_bytree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Fraction of features used for each tree. Testing values: 0.6 and 0.8.</a:t>
            </a:r>
          </a:p>
          <a:p>
            <a:pPr marL="683254" lvl="1" indent="-341627" algn="l">
              <a:lnSpc>
                <a:spcPts val="4747"/>
              </a:lnSpc>
              <a:buFont typeface="Arial"/>
              <a:buChar char="•"/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min_child_weight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Minimum weight for a child node. Testing values: 1 and 3.</a:t>
            </a:r>
          </a:p>
          <a:p>
            <a:pPr marL="683254" lvl="1" indent="-341627" algn="l">
              <a:lnSpc>
                <a:spcPts val="4747"/>
              </a:lnSpc>
              <a:buFont typeface="Arial"/>
              <a:buChar char="•"/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scale_pos_weight</a:t>
            </a:r>
            <a:r>
              <a:rPr lang="en-US" sz="3164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Adjusts balance for imbalanced data. Testing values: 3 and 5.</a:t>
            </a:r>
          </a:p>
          <a:p>
            <a:pPr algn="l">
              <a:lnSpc>
                <a:spcPts val="4747"/>
              </a:lnSpc>
            </a:pPr>
            <a:endParaRPr lang="en-US" sz="3164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16940213" y="8957802"/>
            <a:ext cx="1080696" cy="1080696"/>
          </a:xfrm>
          <a:custGeom>
            <a:avLst/>
            <a:gdLst/>
            <a:ahLst/>
            <a:cxnLst/>
            <a:rect l="l" t="t" r="r" b="b"/>
            <a:pathLst>
              <a:path w="1080696" h="1080696">
                <a:moveTo>
                  <a:pt x="0" y="0"/>
                </a:moveTo>
                <a:lnTo>
                  <a:pt x="1080696" y="0"/>
                </a:lnTo>
                <a:lnTo>
                  <a:pt x="1080696" y="1080696"/>
                </a:lnTo>
                <a:lnTo>
                  <a:pt x="0" y="108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167" y="1392757"/>
            <a:ext cx="11050836" cy="7106488"/>
          </a:xfrm>
          <a:custGeom>
            <a:avLst/>
            <a:gdLst/>
            <a:ahLst/>
            <a:cxnLst/>
            <a:rect l="l" t="t" r="r" b="b"/>
            <a:pathLst>
              <a:path w="11050836" h="7106488">
                <a:moveTo>
                  <a:pt x="0" y="0"/>
                </a:moveTo>
                <a:lnTo>
                  <a:pt x="11050836" y="0"/>
                </a:lnTo>
                <a:lnTo>
                  <a:pt x="11050836" y="7106488"/>
                </a:lnTo>
                <a:lnTo>
                  <a:pt x="0" y="710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49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64833" y="3701363"/>
            <a:ext cx="5017520" cy="238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7"/>
              </a:lnSpc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Before Tuning:</a:t>
            </a:r>
          </a:p>
          <a:p>
            <a:pPr algn="l">
              <a:lnSpc>
                <a:spcPts val="4747"/>
              </a:lnSpc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- Train Set Recall: 0.906</a:t>
            </a:r>
          </a:p>
          <a:p>
            <a:pPr algn="l">
              <a:lnSpc>
                <a:spcPts val="4747"/>
              </a:lnSpc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- Test Set Recall: 0.806</a:t>
            </a:r>
          </a:p>
          <a:p>
            <a:pPr algn="l">
              <a:lnSpc>
                <a:spcPts val="4747"/>
              </a:lnSpc>
            </a:pPr>
            <a:endParaRPr lang="en-US" sz="3164">
              <a:solidFill>
                <a:srgbClr val="112838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4" name="Freeform 4">
            <a:hlinkClick r:id="rId3" action="ppaction://hlinksldjump"/>
          </p:cNvPr>
          <p:cNvSpPr/>
          <p:nvPr/>
        </p:nvSpPr>
        <p:spPr>
          <a:xfrm>
            <a:off x="16940213" y="8957802"/>
            <a:ext cx="1080696" cy="1080696"/>
          </a:xfrm>
          <a:custGeom>
            <a:avLst/>
            <a:gdLst/>
            <a:ahLst/>
            <a:cxnLst/>
            <a:rect l="l" t="t" r="r" b="b"/>
            <a:pathLst>
              <a:path w="1080696" h="1080696">
                <a:moveTo>
                  <a:pt x="0" y="0"/>
                </a:moveTo>
                <a:lnTo>
                  <a:pt x="1080696" y="0"/>
                </a:lnTo>
                <a:lnTo>
                  <a:pt x="1080696" y="1080696"/>
                </a:lnTo>
                <a:lnTo>
                  <a:pt x="0" y="108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167" y="1392757"/>
            <a:ext cx="11050836" cy="7106488"/>
          </a:xfrm>
          <a:custGeom>
            <a:avLst/>
            <a:gdLst/>
            <a:ahLst/>
            <a:cxnLst/>
            <a:rect l="l" t="t" r="r" b="b"/>
            <a:pathLst>
              <a:path w="11050836" h="7106488">
                <a:moveTo>
                  <a:pt x="0" y="0"/>
                </a:moveTo>
                <a:lnTo>
                  <a:pt x="11050836" y="0"/>
                </a:lnTo>
                <a:lnTo>
                  <a:pt x="11050836" y="7106488"/>
                </a:lnTo>
                <a:lnTo>
                  <a:pt x="0" y="710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95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464833" y="3701363"/>
            <a:ext cx="5017520" cy="2384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7"/>
              </a:lnSpc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After Tuning:</a:t>
            </a:r>
          </a:p>
          <a:p>
            <a:pPr algn="l">
              <a:lnSpc>
                <a:spcPts val="4747"/>
              </a:lnSpc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- Train Set Recall: 0.957</a:t>
            </a:r>
          </a:p>
          <a:p>
            <a:pPr algn="l">
              <a:lnSpc>
                <a:spcPts val="4747"/>
              </a:lnSpc>
            </a:pPr>
            <a:r>
              <a:rPr lang="en-US" sz="3164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- Test Set Recall: 0.940</a:t>
            </a:r>
          </a:p>
          <a:p>
            <a:pPr algn="l">
              <a:lnSpc>
                <a:spcPts val="4747"/>
              </a:lnSpc>
            </a:pPr>
            <a:endParaRPr lang="en-US" sz="3164">
              <a:solidFill>
                <a:srgbClr val="112838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4" name="Freeform 4">
            <a:hlinkClick r:id="rId3" action="ppaction://hlinksldjump"/>
          </p:cNvPr>
          <p:cNvSpPr/>
          <p:nvPr/>
        </p:nvSpPr>
        <p:spPr>
          <a:xfrm>
            <a:off x="16940213" y="8957802"/>
            <a:ext cx="1080696" cy="1080696"/>
          </a:xfrm>
          <a:custGeom>
            <a:avLst/>
            <a:gdLst/>
            <a:ahLst/>
            <a:cxnLst/>
            <a:rect l="l" t="t" r="r" b="b"/>
            <a:pathLst>
              <a:path w="1080696" h="1080696">
                <a:moveTo>
                  <a:pt x="0" y="0"/>
                </a:moveTo>
                <a:lnTo>
                  <a:pt x="1080696" y="0"/>
                </a:lnTo>
                <a:lnTo>
                  <a:pt x="1080696" y="1080696"/>
                </a:lnTo>
                <a:lnTo>
                  <a:pt x="0" y="10806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23586" y="372825"/>
            <a:ext cx="13040828" cy="993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8"/>
              </a:lnSpc>
            </a:pPr>
            <a:r>
              <a:rPr lang="en-US" sz="278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Final Model:</a:t>
            </a: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XGBoost Classifier (XGBClassifier)</a:t>
            </a:r>
          </a:p>
          <a:p>
            <a:pPr algn="l">
              <a:lnSpc>
                <a:spcPts val="4178"/>
              </a:lnSpc>
            </a:pPr>
            <a:r>
              <a:rPr lang="en-US" sz="278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Feature Selection:</a:t>
            </a: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Not applied</a:t>
            </a:r>
          </a:p>
          <a:p>
            <a:pPr algn="l">
              <a:lnSpc>
                <a:spcPts val="4178"/>
              </a:lnSpc>
            </a:pPr>
            <a:r>
              <a:rPr lang="en-US" sz="278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Optimization:</a:t>
            </a: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Hyperparameter tuning</a:t>
            </a:r>
          </a:p>
          <a:p>
            <a:pPr algn="l">
              <a:lnSpc>
                <a:spcPts val="4178"/>
              </a:lnSpc>
            </a:pPr>
            <a:r>
              <a:rPr lang="en-US" sz="278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Overview:</a:t>
            </a:r>
          </a:p>
          <a:p>
            <a:pPr marL="601376" lvl="1" indent="-300688" algn="l">
              <a:lnSpc>
                <a:spcPts val="4178"/>
              </a:lnSpc>
              <a:buFont typeface="Arial"/>
              <a:buChar char="•"/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Type: XGBoost Classifier</a:t>
            </a:r>
          </a:p>
          <a:p>
            <a:pPr marL="601376" lvl="1" indent="-300688" algn="l">
              <a:lnSpc>
                <a:spcPts val="4178"/>
              </a:lnSpc>
              <a:buFont typeface="Arial"/>
              <a:buChar char="•"/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Trees: 100</a:t>
            </a:r>
          </a:p>
          <a:p>
            <a:pPr marL="601376" lvl="1" indent="-300688" algn="l">
              <a:lnSpc>
                <a:spcPts val="4178"/>
              </a:lnSpc>
              <a:buFont typeface="Arial"/>
              <a:buChar char="•"/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Tree Depth: 3</a:t>
            </a:r>
          </a:p>
          <a:p>
            <a:pPr marL="601376" lvl="1" indent="-300688" algn="l">
              <a:lnSpc>
                <a:spcPts val="4178"/>
              </a:lnSpc>
              <a:buFont typeface="Arial"/>
              <a:buChar char="•"/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Learning Rate: 0.05</a:t>
            </a:r>
          </a:p>
          <a:p>
            <a:pPr marL="601376" lvl="1" indent="-300688" algn="l">
              <a:lnSpc>
                <a:spcPts val="4178"/>
              </a:lnSpc>
              <a:buFont typeface="Arial"/>
              <a:buChar char="•"/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Feature Sampling: 60%</a:t>
            </a:r>
          </a:p>
          <a:p>
            <a:pPr marL="601376" lvl="1" indent="-300688" algn="l">
              <a:lnSpc>
                <a:spcPts val="4178"/>
              </a:lnSpc>
              <a:buFont typeface="Arial"/>
              <a:buChar char="•"/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Data Sampling: 100%</a:t>
            </a:r>
          </a:p>
          <a:p>
            <a:pPr marL="601376" lvl="1" indent="-300688" algn="l">
              <a:lnSpc>
                <a:spcPts val="4178"/>
              </a:lnSpc>
              <a:buFont typeface="Arial"/>
              <a:buChar char="•"/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Imbalance Adjustment: Class weights</a:t>
            </a:r>
          </a:p>
          <a:p>
            <a:pPr algn="l">
              <a:lnSpc>
                <a:spcPts val="4178"/>
              </a:lnSpc>
            </a:pPr>
            <a:r>
              <a:rPr lang="en-US" sz="278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How It Works:</a:t>
            </a:r>
          </a:p>
          <a:p>
            <a:pPr algn="l">
              <a:lnSpc>
                <a:spcPts val="4178"/>
              </a:lnSpc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XGBoost uses multiple decision trees to improve accuracy. Each tree corrects errors from the previous ones, making the model better at predicting claims.</a:t>
            </a:r>
          </a:p>
          <a:p>
            <a:pPr algn="l">
              <a:lnSpc>
                <a:spcPts val="4178"/>
              </a:lnSpc>
            </a:pPr>
            <a:r>
              <a:rPr lang="en-US" sz="2785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Performance:</a:t>
            </a:r>
          </a:p>
          <a:p>
            <a:pPr marL="601376" lvl="1" indent="-300688" algn="l">
              <a:lnSpc>
                <a:spcPts val="4178"/>
              </a:lnSpc>
              <a:buFont typeface="Arial"/>
              <a:buChar char="•"/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High Recall: Effectively identifies most claims.</a:t>
            </a:r>
          </a:p>
          <a:p>
            <a:pPr marL="601376" lvl="1" indent="-300688" algn="l">
              <a:lnSpc>
                <a:spcPts val="4178"/>
              </a:lnSpc>
              <a:buFont typeface="Arial"/>
              <a:buChar char="•"/>
            </a:pPr>
            <a:r>
              <a:rPr lang="en-US" sz="2785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Focus: Minimizes false negatives (correctly identifies actual claims) but may have more false positives.</a:t>
            </a:r>
          </a:p>
          <a:p>
            <a:pPr algn="l">
              <a:lnSpc>
                <a:spcPts val="4178"/>
              </a:lnSpc>
            </a:pPr>
            <a:endParaRPr lang="en-US" sz="2785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Freeform 3">
            <a:hlinkClick r:id="rId2" action="ppaction://hlinksldjump"/>
          </p:cNvPr>
          <p:cNvSpPr/>
          <p:nvPr/>
        </p:nvSpPr>
        <p:spPr>
          <a:xfrm>
            <a:off x="16940213" y="8957802"/>
            <a:ext cx="1080696" cy="1080696"/>
          </a:xfrm>
          <a:custGeom>
            <a:avLst/>
            <a:gdLst/>
            <a:ahLst/>
            <a:cxnLst/>
            <a:rect l="l" t="t" r="r" b="b"/>
            <a:pathLst>
              <a:path w="1080696" h="1080696">
                <a:moveTo>
                  <a:pt x="0" y="0"/>
                </a:moveTo>
                <a:lnTo>
                  <a:pt x="1080696" y="0"/>
                </a:lnTo>
                <a:lnTo>
                  <a:pt x="1080696" y="1080696"/>
                </a:lnTo>
                <a:lnTo>
                  <a:pt x="0" y="10806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0" y="2144311"/>
            <a:ext cx="18288000" cy="5998377"/>
          </a:xfrm>
          <a:custGeom>
            <a:avLst/>
            <a:gdLst/>
            <a:ahLst/>
            <a:cxnLst/>
            <a:rect l="l" t="t" r="r" b="b"/>
            <a:pathLst>
              <a:path w="18288000" h="5998377">
                <a:moveTo>
                  <a:pt x="0" y="0"/>
                </a:moveTo>
                <a:lnTo>
                  <a:pt x="18288000" y="0"/>
                </a:lnTo>
                <a:lnTo>
                  <a:pt x="18288000" y="5998378"/>
                </a:lnTo>
                <a:lnTo>
                  <a:pt x="0" y="59983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sldjump"/>
          </p:cNvPr>
          <p:cNvSpPr/>
          <p:nvPr/>
        </p:nvSpPr>
        <p:spPr>
          <a:xfrm>
            <a:off x="784630" y="0"/>
            <a:ext cx="16718741" cy="10287000"/>
          </a:xfrm>
          <a:custGeom>
            <a:avLst/>
            <a:gdLst/>
            <a:ahLst/>
            <a:cxnLst/>
            <a:rect l="l" t="t" r="r" b="b"/>
            <a:pathLst>
              <a:path w="16718741" h="10287000">
                <a:moveTo>
                  <a:pt x="0" y="0"/>
                </a:moveTo>
                <a:lnTo>
                  <a:pt x="16718740" y="0"/>
                </a:lnTo>
                <a:lnTo>
                  <a:pt x="1671874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1" r="-2891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6101">
            <a:off x="5770194" y="6705796"/>
            <a:ext cx="15336061" cy="9351766"/>
          </a:xfrm>
          <a:custGeom>
            <a:avLst/>
            <a:gdLst/>
            <a:ahLst/>
            <a:cxnLst/>
            <a:rect l="l" t="t" r="r" b="b"/>
            <a:pathLst>
              <a:path w="15336061" h="9351766">
                <a:moveTo>
                  <a:pt x="0" y="0"/>
                </a:moveTo>
                <a:lnTo>
                  <a:pt x="15336061" y="0"/>
                </a:lnTo>
                <a:lnTo>
                  <a:pt x="15336061" y="9351766"/>
                </a:lnTo>
                <a:lnTo>
                  <a:pt x="0" y="9351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2040"/>
            </a:stretch>
          </a:blipFill>
        </p:spPr>
      </p:sp>
      <p:sp>
        <p:nvSpPr>
          <p:cNvPr id="3" name="Freeform 3"/>
          <p:cNvSpPr/>
          <p:nvPr/>
        </p:nvSpPr>
        <p:spPr>
          <a:xfrm rot="-438510">
            <a:off x="6040816" y="7218924"/>
            <a:ext cx="16958692" cy="10341229"/>
          </a:xfrm>
          <a:custGeom>
            <a:avLst/>
            <a:gdLst/>
            <a:ahLst/>
            <a:cxnLst/>
            <a:rect l="l" t="t" r="r" b="b"/>
            <a:pathLst>
              <a:path w="16958692" h="10341229">
                <a:moveTo>
                  <a:pt x="0" y="0"/>
                </a:moveTo>
                <a:lnTo>
                  <a:pt x="16958693" y="0"/>
                </a:lnTo>
                <a:lnTo>
                  <a:pt x="16958693" y="10341229"/>
                </a:lnTo>
                <a:lnTo>
                  <a:pt x="0" y="10341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3204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25994" y="4309480"/>
            <a:ext cx="6053817" cy="6053817"/>
          </a:xfrm>
          <a:custGeom>
            <a:avLst/>
            <a:gdLst/>
            <a:ahLst/>
            <a:cxnLst/>
            <a:rect l="l" t="t" r="r" b="b"/>
            <a:pathLst>
              <a:path w="6053817" h="6053817">
                <a:moveTo>
                  <a:pt x="0" y="0"/>
                </a:moveTo>
                <a:lnTo>
                  <a:pt x="6053817" y="0"/>
                </a:lnTo>
                <a:lnTo>
                  <a:pt x="6053817" y="6053817"/>
                </a:lnTo>
                <a:lnTo>
                  <a:pt x="0" y="6053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17657" y="8948201"/>
            <a:ext cx="12329610" cy="7518464"/>
          </a:xfrm>
          <a:custGeom>
            <a:avLst/>
            <a:gdLst/>
            <a:ahLst/>
            <a:cxnLst/>
            <a:rect l="l" t="t" r="r" b="b"/>
            <a:pathLst>
              <a:path w="12329610" h="7518464">
                <a:moveTo>
                  <a:pt x="0" y="0"/>
                </a:moveTo>
                <a:lnTo>
                  <a:pt x="12329610" y="0"/>
                </a:lnTo>
                <a:lnTo>
                  <a:pt x="12329610" y="7518464"/>
                </a:lnTo>
                <a:lnTo>
                  <a:pt x="0" y="75184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3204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2367" y="2075177"/>
            <a:ext cx="8624996" cy="102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7"/>
              </a:lnSpc>
            </a:pPr>
            <a:r>
              <a:rPr lang="en-US" sz="7299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CONTEXT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07929" y="3831767"/>
            <a:ext cx="7969434" cy="288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9100" lvl="1" indent="-414550" algn="l">
              <a:lnSpc>
                <a:spcPts val="5760"/>
              </a:lnSpc>
              <a:buFont typeface="Arial"/>
              <a:buChar char="•"/>
            </a:pPr>
            <a:r>
              <a:rPr lang="en-US" sz="3840">
                <a:solidFill>
                  <a:srgbClr val="112838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What is Travel Insurance?</a:t>
            </a:r>
          </a:p>
          <a:p>
            <a:pPr marL="829100" lvl="1" indent="-414550" algn="l">
              <a:lnSpc>
                <a:spcPts val="5760"/>
              </a:lnSpc>
              <a:buFont typeface="Arial"/>
              <a:buChar char="•"/>
            </a:pPr>
            <a:r>
              <a:rPr lang="en-US" sz="3840">
                <a:solidFill>
                  <a:srgbClr val="112838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Benefit of Travel Insurance?</a:t>
            </a:r>
          </a:p>
          <a:p>
            <a:pPr marL="829100" lvl="1" indent="-414550" algn="l">
              <a:lnSpc>
                <a:spcPts val="5760"/>
              </a:lnSpc>
              <a:buFont typeface="Arial"/>
              <a:buChar char="•"/>
            </a:pPr>
            <a:r>
              <a:rPr lang="en-US" sz="3840">
                <a:solidFill>
                  <a:srgbClr val="112838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Where Do Their Profits and Losses Come From?</a:t>
            </a:r>
          </a:p>
        </p:txBody>
      </p:sp>
      <p:sp>
        <p:nvSpPr>
          <p:cNvPr id="8" name="Freeform 8"/>
          <p:cNvSpPr/>
          <p:nvPr/>
        </p:nvSpPr>
        <p:spPr>
          <a:xfrm>
            <a:off x="14236982" y="124759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77363" y="-122483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076913" y="647248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790088">
            <a:off x="14093268" y="8114556"/>
            <a:ext cx="6332063" cy="4881445"/>
          </a:xfrm>
          <a:custGeom>
            <a:avLst/>
            <a:gdLst/>
            <a:ahLst/>
            <a:cxnLst/>
            <a:rect l="l" t="t" r="r" b="b"/>
            <a:pathLst>
              <a:path w="6332063" h="4881445">
                <a:moveTo>
                  <a:pt x="0" y="0"/>
                </a:moveTo>
                <a:lnTo>
                  <a:pt x="6332064" y="0"/>
                </a:lnTo>
                <a:lnTo>
                  <a:pt x="6332064" y="4881445"/>
                </a:lnTo>
                <a:lnTo>
                  <a:pt x="0" y="4881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70006">
            <a:off x="12402970" y="-1293185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60" y="0"/>
                </a:lnTo>
                <a:lnTo>
                  <a:pt x="9712660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359558">
            <a:off x="10045385" y="1064234"/>
            <a:ext cx="6815814" cy="7983163"/>
            <a:chOff x="0" y="0"/>
            <a:chExt cx="4597400" cy="5384800"/>
          </a:xfrm>
        </p:grpSpPr>
        <p:sp>
          <p:nvSpPr>
            <p:cNvPr id="5" name="Freeform 5"/>
            <p:cNvSpPr/>
            <p:nvPr/>
          </p:nvSpPr>
          <p:spPr>
            <a:xfrm>
              <a:off x="350520" y="69850"/>
              <a:ext cx="4161790" cy="4737100"/>
            </a:xfrm>
            <a:custGeom>
              <a:avLst/>
              <a:gdLst/>
              <a:ahLst/>
              <a:cxnLst/>
              <a:rect l="l" t="t" r="r" b="b"/>
              <a:pathLst>
                <a:path w="4161790" h="4737100">
                  <a:moveTo>
                    <a:pt x="4149090" y="327660"/>
                  </a:moveTo>
                  <a:lnTo>
                    <a:pt x="398780" y="1270"/>
                  </a:lnTo>
                  <a:cubicBezTo>
                    <a:pt x="391160" y="0"/>
                    <a:pt x="384810" y="6350"/>
                    <a:pt x="383540" y="13970"/>
                  </a:cubicBezTo>
                  <a:lnTo>
                    <a:pt x="1270" y="4395470"/>
                  </a:lnTo>
                  <a:cubicBezTo>
                    <a:pt x="0" y="4403090"/>
                    <a:pt x="6350" y="4409440"/>
                    <a:pt x="13970" y="4409440"/>
                  </a:cubicBezTo>
                  <a:lnTo>
                    <a:pt x="3764280" y="4735830"/>
                  </a:lnTo>
                  <a:cubicBezTo>
                    <a:pt x="3771900" y="4737100"/>
                    <a:pt x="3778250" y="4730750"/>
                    <a:pt x="3779520" y="4723130"/>
                  </a:cubicBezTo>
                  <a:lnTo>
                    <a:pt x="4161790" y="341630"/>
                  </a:lnTo>
                  <a:cubicBezTo>
                    <a:pt x="4161790" y="335280"/>
                    <a:pt x="4156710" y="328930"/>
                    <a:pt x="4149090" y="327660"/>
                  </a:cubicBezTo>
                  <a:close/>
                  <a:moveTo>
                    <a:pt x="3934460" y="529590"/>
                  </a:moveTo>
                  <a:lnTo>
                    <a:pt x="3652520" y="3763010"/>
                  </a:lnTo>
                  <a:cubicBezTo>
                    <a:pt x="3651250" y="3770630"/>
                    <a:pt x="3644900" y="3775710"/>
                    <a:pt x="3638550" y="3775710"/>
                  </a:cubicBezTo>
                  <a:lnTo>
                    <a:pt x="269240" y="3482340"/>
                  </a:lnTo>
                  <a:cubicBezTo>
                    <a:pt x="261620" y="3481070"/>
                    <a:pt x="256540" y="3474720"/>
                    <a:pt x="256540" y="3468370"/>
                  </a:cubicBezTo>
                  <a:lnTo>
                    <a:pt x="538480" y="233680"/>
                  </a:lnTo>
                  <a:cubicBezTo>
                    <a:pt x="539750" y="226060"/>
                    <a:pt x="546100" y="220980"/>
                    <a:pt x="553720" y="220980"/>
                  </a:cubicBezTo>
                  <a:lnTo>
                    <a:pt x="3921760" y="514350"/>
                  </a:lnTo>
                  <a:cubicBezTo>
                    <a:pt x="3929380" y="515620"/>
                    <a:pt x="3934460" y="521970"/>
                    <a:pt x="3934460" y="529590"/>
                  </a:cubicBezTo>
                  <a:close/>
                </a:path>
              </a:pathLst>
            </a:custGeom>
            <a:solidFill>
              <a:srgbClr val="E2CEFB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605790" y="289560"/>
              <a:ext cx="3679190" cy="3557270"/>
            </a:xfrm>
            <a:custGeom>
              <a:avLst/>
              <a:gdLst/>
              <a:ahLst/>
              <a:cxnLst/>
              <a:rect l="l" t="t" r="r" b="b"/>
              <a:pathLst>
                <a:path w="3679190" h="3557270">
                  <a:moveTo>
                    <a:pt x="3666490" y="294640"/>
                  </a:moveTo>
                  <a:lnTo>
                    <a:pt x="297180" y="1270"/>
                  </a:lnTo>
                  <a:cubicBezTo>
                    <a:pt x="289560" y="0"/>
                    <a:pt x="283210" y="6350"/>
                    <a:pt x="281940" y="13970"/>
                  </a:cubicBezTo>
                  <a:lnTo>
                    <a:pt x="1270" y="3247390"/>
                  </a:lnTo>
                  <a:cubicBezTo>
                    <a:pt x="0" y="3255010"/>
                    <a:pt x="6350" y="3261360"/>
                    <a:pt x="13970" y="3262630"/>
                  </a:cubicBezTo>
                  <a:lnTo>
                    <a:pt x="3382010" y="3556000"/>
                  </a:lnTo>
                  <a:cubicBezTo>
                    <a:pt x="3389630" y="3557270"/>
                    <a:pt x="3395980" y="3550920"/>
                    <a:pt x="3397250" y="3543300"/>
                  </a:cubicBezTo>
                  <a:lnTo>
                    <a:pt x="3679190" y="309880"/>
                  </a:lnTo>
                  <a:cubicBezTo>
                    <a:pt x="3679190" y="302260"/>
                    <a:pt x="3674110" y="295910"/>
                    <a:pt x="3666490" y="294640"/>
                  </a:cubicBezTo>
                  <a:close/>
                </a:path>
              </a:pathLst>
            </a:custGeom>
            <a:blipFill>
              <a:blip r:embed="rId6"/>
              <a:stretch>
                <a:fillRect l="-22265" r="-2226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877570" y="289560"/>
              <a:ext cx="3407410" cy="3554730"/>
            </a:xfrm>
            <a:custGeom>
              <a:avLst/>
              <a:gdLst/>
              <a:ahLst/>
              <a:cxnLst/>
              <a:rect l="l" t="t" r="r" b="b"/>
              <a:pathLst>
                <a:path w="3407410" h="3554730">
                  <a:moveTo>
                    <a:pt x="3407410" y="304800"/>
                  </a:moveTo>
                  <a:cubicBezTo>
                    <a:pt x="3407410" y="304800"/>
                    <a:pt x="3406140" y="297180"/>
                    <a:pt x="3395980" y="294640"/>
                  </a:cubicBezTo>
                  <a:lnTo>
                    <a:pt x="3394710" y="294640"/>
                  </a:lnTo>
                  <a:lnTo>
                    <a:pt x="3383280" y="293370"/>
                  </a:lnTo>
                  <a:lnTo>
                    <a:pt x="15240" y="0"/>
                  </a:lnTo>
                  <a:cubicBezTo>
                    <a:pt x="8890" y="0"/>
                    <a:pt x="1270" y="1270"/>
                    <a:pt x="0" y="8890"/>
                  </a:cubicBezTo>
                  <a:lnTo>
                    <a:pt x="1270" y="15240"/>
                  </a:lnTo>
                  <a:cubicBezTo>
                    <a:pt x="3810" y="12700"/>
                    <a:pt x="8890" y="10160"/>
                    <a:pt x="13970" y="10160"/>
                  </a:cubicBezTo>
                  <a:lnTo>
                    <a:pt x="3393440" y="304800"/>
                  </a:lnTo>
                  <a:lnTo>
                    <a:pt x="3398520" y="304800"/>
                  </a:lnTo>
                  <a:lnTo>
                    <a:pt x="3116580" y="3543300"/>
                  </a:lnTo>
                  <a:cubicBezTo>
                    <a:pt x="3116580" y="3548380"/>
                    <a:pt x="3114040" y="3552190"/>
                    <a:pt x="3110230" y="3554730"/>
                  </a:cubicBezTo>
                  <a:lnTo>
                    <a:pt x="3114040" y="3554730"/>
                  </a:lnTo>
                  <a:cubicBezTo>
                    <a:pt x="3120390" y="3554730"/>
                    <a:pt x="3126740" y="3550920"/>
                    <a:pt x="3126740" y="3544570"/>
                  </a:cubicBezTo>
                  <a:lnTo>
                    <a:pt x="3407410" y="304800"/>
                  </a:ln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53060" y="4452620"/>
              <a:ext cx="3789680" cy="356870"/>
            </a:xfrm>
            <a:custGeom>
              <a:avLst/>
              <a:gdLst/>
              <a:ahLst/>
              <a:cxnLst/>
              <a:rect l="l" t="t" r="r" b="b"/>
              <a:pathLst>
                <a:path w="3789680" h="356870">
                  <a:moveTo>
                    <a:pt x="15240" y="15240"/>
                  </a:moveTo>
                  <a:cubicBezTo>
                    <a:pt x="7620" y="13970"/>
                    <a:pt x="2540" y="762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780790" y="356870"/>
                  </a:lnTo>
                  <a:cubicBezTo>
                    <a:pt x="3784600" y="356870"/>
                    <a:pt x="3787140" y="355600"/>
                    <a:pt x="3789680" y="354330"/>
                  </a:cubicBezTo>
                  <a:lnTo>
                    <a:pt x="3775710" y="342900"/>
                  </a:lnTo>
                  <a:lnTo>
                    <a:pt x="15240" y="15240"/>
                  </a:ln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53060" y="74930"/>
              <a:ext cx="396240" cy="4408170"/>
            </a:xfrm>
            <a:custGeom>
              <a:avLst/>
              <a:gdLst/>
              <a:ahLst/>
              <a:cxnLst/>
              <a:rect l="l" t="t" r="r" b="b"/>
              <a:pathLst>
                <a:path w="396240" h="4408170">
                  <a:moveTo>
                    <a:pt x="13970" y="4392930"/>
                  </a:moveTo>
                  <a:lnTo>
                    <a:pt x="396240" y="8890"/>
                  </a:lnTo>
                  <a:lnTo>
                    <a:pt x="387350" y="0"/>
                  </a:lnTo>
                  <a:cubicBezTo>
                    <a:pt x="384810" y="1270"/>
                    <a:pt x="383540" y="5080"/>
                    <a:pt x="382270" y="8890"/>
                  </a:cubicBezTo>
                  <a:lnTo>
                    <a:pt x="1270" y="4391660"/>
                  </a:lnTo>
                  <a:cubicBezTo>
                    <a:pt x="0" y="4399280"/>
                    <a:pt x="6350" y="4405630"/>
                    <a:pt x="13970" y="4406900"/>
                  </a:cubicBezTo>
                  <a:lnTo>
                    <a:pt x="27940" y="4408170"/>
                  </a:lnTo>
                  <a:cubicBezTo>
                    <a:pt x="19050" y="4406900"/>
                    <a:pt x="13970" y="4400550"/>
                    <a:pt x="13970" y="4392930"/>
                  </a:cubicBezTo>
                  <a:close/>
                </a:path>
              </a:pathLst>
            </a:custGeom>
            <a:solidFill>
              <a:srgbClr val="74A8C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591820" y="292100"/>
              <a:ext cx="297180" cy="3260090"/>
            </a:xfrm>
            <a:custGeom>
              <a:avLst/>
              <a:gdLst/>
              <a:ahLst/>
              <a:cxnLst/>
              <a:rect l="l" t="t" r="r" b="b"/>
              <a:pathLst>
                <a:path w="297180" h="3260090">
                  <a:moveTo>
                    <a:pt x="15240" y="3244850"/>
                  </a:moveTo>
                  <a:lnTo>
                    <a:pt x="297180" y="11430"/>
                  </a:lnTo>
                  <a:lnTo>
                    <a:pt x="297180" y="8890"/>
                  </a:lnTo>
                  <a:lnTo>
                    <a:pt x="288290" y="0"/>
                  </a:lnTo>
                  <a:cubicBezTo>
                    <a:pt x="285750" y="2540"/>
                    <a:pt x="283210" y="5080"/>
                    <a:pt x="283210" y="10160"/>
                  </a:cubicBezTo>
                  <a:lnTo>
                    <a:pt x="1270" y="3243580"/>
                  </a:lnTo>
                  <a:cubicBezTo>
                    <a:pt x="0" y="3251200"/>
                    <a:pt x="6350" y="3257550"/>
                    <a:pt x="13970" y="3258820"/>
                  </a:cubicBezTo>
                  <a:lnTo>
                    <a:pt x="27940" y="3260090"/>
                  </a:lnTo>
                  <a:cubicBezTo>
                    <a:pt x="20320" y="3258820"/>
                    <a:pt x="13970" y="3252470"/>
                    <a:pt x="15240" y="3244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593090" y="3526790"/>
              <a:ext cx="3404870" cy="322580"/>
            </a:xfrm>
            <a:custGeom>
              <a:avLst/>
              <a:gdLst/>
              <a:ahLst/>
              <a:cxnLst/>
              <a:rect l="l" t="t" r="r" b="b"/>
              <a:pathLst>
                <a:path w="3404870" h="322580">
                  <a:moveTo>
                    <a:pt x="3399790" y="308610"/>
                  </a:moveTo>
                  <a:lnTo>
                    <a:pt x="3395980" y="308610"/>
                  </a:lnTo>
                  <a:lnTo>
                    <a:pt x="15240" y="13970"/>
                  </a:lnTo>
                  <a:cubicBezTo>
                    <a:pt x="7620" y="12700"/>
                    <a:pt x="2540" y="6350"/>
                    <a:pt x="2540" y="0"/>
                  </a:cubicBezTo>
                  <a:lnTo>
                    <a:pt x="1270" y="13970"/>
                  </a:lnTo>
                  <a:cubicBezTo>
                    <a:pt x="0" y="21590"/>
                    <a:pt x="6350" y="27940"/>
                    <a:pt x="13970" y="29210"/>
                  </a:cubicBezTo>
                  <a:lnTo>
                    <a:pt x="3394710" y="322580"/>
                  </a:lnTo>
                  <a:cubicBezTo>
                    <a:pt x="3398520" y="322580"/>
                    <a:pt x="3402330" y="321310"/>
                    <a:pt x="3404870" y="318770"/>
                  </a:cubicBezTo>
                  <a:lnTo>
                    <a:pt x="3399790" y="30861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749300" y="8001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741680" y="71120"/>
              <a:ext cx="3789680" cy="355600"/>
            </a:xfrm>
            <a:custGeom>
              <a:avLst/>
              <a:gdLst/>
              <a:ahLst/>
              <a:cxnLst/>
              <a:rect l="l" t="t" r="r" b="b"/>
              <a:pathLst>
                <a:path w="3789680" h="355600">
                  <a:moveTo>
                    <a:pt x="3776980" y="327660"/>
                  </a:moveTo>
                  <a:lnTo>
                    <a:pt x="22860" y="1270"/>
                  </a:lnTo>
                  <a:lnTo>
                    <a:pt x="10160" y="0"/>
                  </a:lnTo>
                  <a:cubicBezTo>
                    <a:pt x="6350" y="0"/>
                    <a:pt x="2540" y="1270"/>
                    <a:pt x="0" y="3810"/>
                  </a:cubicBezTo>
                  <a:lnTo>
                    <a:pt x="7620" y="12700"/>
                  </a:lnTo>
                  <a:lnTo>
                    <a:pt x="8890" y="12700"/>
                  </a:lnTo>
                  <a:lnTo>
                    <a:pt x="3775710" y="340360"/>
                  </a:lnTo>
                  <a:cubicBezTo>
                    <a:pt x="3783330" y="341630"/>
                    <a:pt x="3788410" y="347980"/>
                    <a:pt x="3788410" y="355600"/>
                  </a:cubicBezTo>
                  <a:lnTo>
                    <a:pt x="3789680" y="341630"/>
                  </a:lnTo>
                  <a:cubicBezTo>
                    <a:pt x="3789680" y="335280"/>
                    <a:pt x="3784600" y="328930"/>
                    <a:pt x="3776980" y="3276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4130040" y="408940"/>
              <a:ext cx="400050" cy="4396740"/>
            </a:xfrm>
            <a:custGeom>
              <a:avLst/>
              <a:gdLst/>
              <a:ahLst/>
              <a:cxnLst/>
              <a:rect l="l" t="t" r="r" b="b"/>
              <a:pathLst>
                <a:path w="400050" h="4396740">
                  <a:moveTo>
                    <a:pt x="19050" y="4387850"/>
                  </a:moveTo>
                  <a:lnTo>
                    <a:pt x="400050" y="13970"/>
                  </a:lnTo>
                  <a:cubicBezTo>
                    <a:pt x="400050" y="13970"/>
                    <a:pt x="392430" y="5080"/>
                    <a:pt x="389890" y="2540"/>
                  </a:cubicBezTo>
                  <a:cubicBezTo>
                    <a:pt x="389890" y="2540"/>
                    <a:pt x="387350" y="0"/>
                    <a:pt x="382270" y="0"/>
                  </a:cubicBezTo>
                  <a:lnTo>
                    <a:pt x="0" y="4385310"/>
                  </a:lnTo>
                  <a:lnTo>
                    <a:pt x="13970" y="4396740"/>
                  </a:lnTo>
                  <a:cubicBezTo>
                    <a:pt x="16510" y="4395470"/>
                    <a:pt x="19050" y="4391660"/>
                    <a:pt x="19050" y="43878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78740" y="900430"/>
              <a:ext cx="3792220" cy="4425950"/>
            </a:xfrm>
            <a:custGeom>
              <a:avLst/>
              <a:gdLst/>
              <a:ahLst/>
              <a:cxnLst/>
              <a:rect l="l" t="t" r="r" b="b"/>
              <a:pathLst>
                <a:path w="3792220" h="4425950">
                  <a:moveTo>
                    <a:pt x="377825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4411980"/>
                  </a:lnTo>
                  <a:cubicBezTo>
                    <a:pt x="0" y="4419600"/>
                    <a:pt x="6350" y="4425950"/>
                    <a:pt x="13970" y="4425950"/>
                  </a:cubicBezTo>
                  <a:lnTo>
                    <a:pt x="3778250" y="4425950"/>
                  </a:lnTo>
                  <a:cubicBezTo>
                    <a:pt x="3785870" y="4425950"/>
                    <a:pt x="3792220" y="4419600"/>
                    <a:pt x="3792220" y="4411980"/>
                  </a:cubicBezTo>
                  <a:lnTo>
                    <a:pt x="3792220" y="12700"/>
                  </a:lnTo>
                  <a:cubicBezTo>
                    <a:pt x="3792220" y="5080"/>
                    <a:pt x="3785870" y="0"/>
                    <a:pt x="3778250" y="0"/>
                  </a:cubicBezTo>
                  <a:close/>
                  <a:moveTo>
                    <a:pt x="3582670" y="218440"/>
                  </a:moveTo>
                  <a:lnTo>
                    <a:pt x="3582670" y="3464560"/>
                  </a:lnTo>
                  <a:cubicBezTo>
                    <a:pt x="3582670" y="3472180"/>
                    <a:pt x="3576320" y="3478530"/>
                    <a:pt x="3568700" y="3478530"/>
                  </a:cubicBezTo>
                  <a:lnTo>
                    <a:pt x="186690" y="3478530"/>
                  </a:lnTo>
                  <a:cubicBezTo>
                    <a:pt x="179070" y="3478530"/>
                    <a:pt x="172720" y="3472180"/>
                    <a:pt x="172720" y="3464560"/>
                  </a:cubicBezTo>
                  <a:lnTo>
                    <a:pt x="172720" y="218440"/>
                  </a:lnTo>
                  <a:cubicBezTo>
                    <a:pt x="172720" y="210820"/>
                    <a:pt x="179070" y="204470"/>
                    <a:pt x="186690" y="204470"/>
                  </a:cubicBezTo>
                  <a:lnTo>
                    <a:pt x="3568700" y="204470"/>
                  </a:lnTo>
                  <a:cubicBezTo>
                    <a:pt x="3576320" y="204470"/>
                    <a:pt x="3582670" y="210820"/>
                    <a:pt x="3582670" y="218440"/>
                  </a:cubicBezTo>
                  <a:close/>
                </a:path>
              </a:pathLst>
            </a:custGeom>
            <a:solidFill>
              <a:srgbClr val="CAEEE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51460" y="1104900"/>
              <a:ext cx="3409950" cy="3274060"/>
            </a:xfrm>
            <a:custGeom>
              <a:avLst/>
              <a:gdLst/>
              <a:ahLst/>
              <a:cxnLst/>
              <a:rect l="l" t="t" r="r" b="b"/>
              <a:pathLst>
                <a:path w="3409950" h="3274060">
                  <a:moveTo>
                    <a:pt x="3395980" y="0"/>
                  </a:moveTo>
                  <a:lnTo>
                    <a:pt x="13970" y="0"/>
                  </a:lnTo>
                  <a:cubicBezTo>
                    <a:pt x="6350" y="0"/>
                    <a:pt x="0" y="6350"/>
                    <a:pt x="0" y="13970"/>
                  </a:cubicBezTo>
                  <a:lnTo>
                    <a:pt x="0" y="3260090"/>
                  </a:lnTo>
                  <a:cubicBezTo>
                    <a:pt x="0" y="3267710"/>
                    <a:pt x="6350" y="3274060"/>
                    <a:pt x="13970" y="3274060"/>
                  </a:cubicBezTo>
                  <a:lnTo>
                    <a:pt x="3395980" y="3274060"/>
                  </a:lnTo>
                  <a:cubicBezTo>
                    <a:pt x="3403600" y="3274060"/>
                    <a:pt x="3409950" y="3267710"/>
                    <a:pt x="3409950" y="3260090"/>
                  </a:cubicBezTo>
                  <a:lnTo>
                    <a:pt x="3409950" y="13970"/>
                  </a:lnTo>
                  <a:cubicBezTo>
                    <a:pt x="3409950" y="6350"/>
                    <a:pt x="3403600" y="0"/>
                    <a:pt x="3395980" y="0"/>
                  </a:cubicBezTo>
                  <a:close/>
                </a:path>
              </a:pathLst>
            </a:custGeom>
            <a:blipFill>
              <a:blip r:embed="rId7"/>
              <a:stretch>
                <a:fillRect l="-22011" r="-22011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240030" y="1106170"/>
              <a:ext cx="3421380" cy="3274060"/>
            </a:xfrm>
            <a:custGeom>
              <a:avLst/>
              <a:gdLst/>
              <a:ahLst/>
              <a:cxnLst/>
              <a:rect l="l" t="t" r="r" b="b"/>
              <a:pathLst>
                <a:path w="3421380" h="3274060">
                  <a:moveTo>
                    <a:pt x="3421380" y="8890"/>
                  </a:moveTo>
                  <a:cubicBezTo>
                    <a:pt x="3421380" y="8890"/>
                    <a:pt x="3418840" y="1270"/>
                    <a:pt x="3408680" y="0"/>
                  </a:cubicBezTo>
                  <a:lnTo>
                    <a:pt x="13970" y="0"/>
                  </a:lnTo>
                  <a:cubicBezTo>
                    <a:pt x="7620" y="0"/>
                    <a:pt x="0" y="2540"/>
                    <a:pt x="0" y="10160"/>
                  </a:cubicBezTo>
                  <a:lnTo>
                    <a:pt x="2540" y="16510"/>
                  </a:lnTo>
                  <a:cubicBezTo>
                    <a:pt x="5080" y="12700"/>
                    <a:pt x="10160" y="11430"/>
                    <a:pt x="13970" y="11430"/>
                  </a:cubicBezTo>
                  <a:lnTo>
                    <a:pt x="3411220" y="11430"/>
                  </a:lnTo>
                  <a:lnTo>
                    <a:pt x="3411220" y="3262630"/>
                  </a:lnTo>
                  <a:cubicBezTo>
                    <a:pt x="3411220" y="3267710"/>
                    <a:pt x="3408680" y="3271520"/>
                    <a:pt x="3406140" y="3274060"/>
                  </a:cubicBezTo>
                  <a:lnTo>
                    <a:pt x="3409950" y="3274060"/>
                  </a:lnTo>
                  <a:cubicBezTo>
                    <a:pt x="3416300" y="3274060"/>
                    <a:pt x="3421380" y="3268980"/>
                    <a:pt x="3421380" y="3262630"/>
                  </a:cubicBezTo>
                  <a:lnTo>
                    <a:pt x="3421380" y="889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81280" y="5299710"/>
              <a:ext cx="3804920" cy="27940"/>
            </a:xfrm>
            <a:custGeom>
              <a:avLst/>
              <a:gdLst/>
              <a:ahLst/>
              <a:cxnLst/>
              <a:rect l="l" t="t" r="r" b="b"/>
              <a:pathLst>
                <a:path w="3804920" h="27940">
                  <a:moveTo>
                    <a:pt x="13970" y="13970"/>
                  </a:move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796030" y="27940"/>
                  </a:lnTo>
                  <a:cubicBezTo>
                    <a:pt x="3799840" y="27940"/>
                    <a:pt x="3802380" y="26670"/>
                    <a:pt x="3804920" y="24130"/>
                  </a:cubicBezTo>
                  <a:lnTo>
                    <a:pt x="3790950" y="13970"/>
                  </a:lnTo>
                  <a:lnTo>
                    <a:pt x="13970" y="13970"/>
                  </a:ln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81280" y="904240"/>
              <a:ext cx="27940" cy="4422140"/>
            </a:xfrm>
            <a:custGeom>
              <a:avLst/>
              <a:gdLst/>
              <a:ahLst/>
              <a:cxnLst/>
              <a:rect l="l" t="t" r="r" b="b"/>
              <a:pathLst>
                <a:path w="27940" h="4422140">
                  <a:moveTo>
                    <a:pt x="12700" y="4409440"/>
                  </a:moveTo>
                  <a:lnTo>
                    <a:pt x="12700" y="8890"/>
                  </a:lnTo>
                  <a:lnTo>
                    <a:pt x="3810" y="0"/>
                  </a:lnTo>
                  <a:cubicBezTo>
                    <a:pt x="1270" y="2540"/>
                    <a:pt x="0" y="5080"/>
                    <a:pt x="0" y="8890"/>
                  </a:cubicBezTo>
                  <a:lnTo>
                    <a:pt x="0" y="4408170"/>
                  </a:lnTo>
                  <a:cubicBezTo>
                    <a:pt x="0" y="4415790"/>
                    <a:pt x="6350" y="4422140"/>
                    <a:pt x="13970" y="4422140"/>
                  </a:cubicBezTo>
                  <a:lnTo>
                    <a:pt x="27940" y="4422140"/>
                  </a:lnTo>
                  <a:cubicBezTo>
                    <a:pt x="19050" y="4422140"/>
                    <a:pt x="12700" y="4415790"/>
                    <a:pt x="12700" y="4409440"/>
                  </a:cubicBezTo>
                  <a:close/>
                </a:path>
              </a:pathLst>
            </a:custGeom>
            <a:solidFill>
              <a:srgbClr val="89888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38760" y="1108710"/>
              <a:ext cx="27940" cy="3270250"/>
            </a:xfrm>
            <a:custGeom>
              <a:avLst/>
              <a:gdLst/>
              <a:ahLst/>
              <a:cxnLst/>
              <a:rect l="l" t="t" r="r" b="b"/>
              <a:pathLst>
                <a:path w="27940" h="3270250">
                  <a:moveTo>
                    <a:pt x="12700" y="3256280"/>
                  </a:moveTo>
                  <a:lnTo>
                    <a:pt x="12700" y="7620"/>
                  </a:lnTo>
                  <a:lnTo>
                    <a:pt x="3810" y="0"/>
                  </a:lnTo>
                  <a:cubicBezTo>
                    <a:pt x="1270" y="2540"/>
                    <a:pt x="0" y="6350"/>
                    <a:pt x="0" y="10160"/>
                  </a:cubicBezTo>
                  <a:lnTo>
                    <a:pt x="0" y="3256280"/>
                  </a:lnTo>
                  <a:cubicBezTo>
                    <a:pt x="0" y="3263900"/>
                    <a:pt x="6350" y="3270250"/>
                    <a:pt x="13970" y="3270250"/>
                  </a:cubicBezTo>
                  <a:lnTo>
                    <a:pt x="27940" y="3270250"/>
                  </a:lnTo>
                  <a:cubicBezTo>
                    <a:pt x="19050" y="3270250"/>
                    <a:pt x="12700" y="3263900"/>
                    <a:pt x="12700" y="325628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FFFFFF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240030" y="4354830"/>
              <a:ext cx="3417570" cy="27940"/>
            </a:xfrm>
            <a:custGeom>
              <a:avLst/>
              <a:gdLst/>
              <a:ahLst/>
              <a:cxnLst/>
              <a:rect l="l" t="t" r="r" b="b"/>
              <a:pathLst>
                <a:path w="3417570" h="27940">
                  <a:moveTo>
                    <a:pt x="3411220" y="12700"/>
                  </a:moveTo>
                  <a:cubicBezTo>
                    <a:pt x="3409950" y="12700"/>
                    <a:pt x="3408680" y="13970"/>
                    <a:pt x="3407410" y="13970"/>
                  </a:cubicBezTo>
                  <a:lnTo>
                    <a:pt x="13970" y="13970"/>
                  </a:lnTo>
                  <a:cubicBezTo>
                    <a:pt x="6350" y="13970"/>
                    <a:pt x="0" y="7620"/>
                    <a:pt x="0" y="0"/>
                  </a:cubicBezTo>
                  <a:lnTo>
                    <a:pt x="0" y="13970"/>
                  </a:lnTo>
                  <a:cubicBezTo>
                    <a:pt x="0" y="21590"/>
                    <a:pt x="6350" y="27940"/>
                    <a:pt x="13970" y="27940"/>
                  </a:cubicBezTo>
                  <a:lnTo>
                    <a:pt x="3407410" y="27940"/>
                  </a:lnTo>
                  <a:cubicBezTo>
                    <a:pt x="3411220" y="27940"/>
                    <a:pt x="3415030" y="25400"/>
                    <a:pt x="3417570" y="22860"/>
                  </a:cubicBezTo>
                  <a:lnTo>
                    <a:pt x="3411220" y="127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93980" y="909320"/>
              <a:ext cx="1270" cy="3810"/>
            </a:xfrm>
            <a:custGeom>
              <a:avLst/>
              <a:gdLst/>
              <a:ahLst/>
              <a:cxnLst/>
              <a:rect l="l" t="t" r="r" b="b"/>
              <a:pathLst>
                <a:path w="1270" h="3810">
                  <a:moveTo>
                    <a:pt x="0" y="3810"/>
                  </a:moveTo>
                  <a:lnTo>
                    <a:pt x="1270" y="0"/>
                  </a:lnTo>
                  <a:cubicBezTo>
                    <a:pt x="0" y="1270"/>
                    <a:pt x="0" y="2540"/>
                    <a:pt x="0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85090" y="899160"/>
              <a:ext cx="3806190" cy="27940"/>
            </a:xfrm>
            <a:custGeom>
              <a:avLst/>
              <a:gdLst/>
              <a:ahLst/>
              <a:cxnLst/>
              <a:rect l="l" t="t" r="r" b="b"/>
              <a:pathLst>
                <a:path w="3806190" h="27940">
                  <a:moveTo>
                    <a:pt x="3790950" y="0"/>
                  </a:moveTo>
                  <a:lnTo>
                    <a:pt x="10160" y="0"/>
                  </a:lnTo>
                  <a:cubicBezTo>
                    <a:pt x="6350" y="0"/>
                    <a:pt x="2540" y="2540"/>
                    <a:pt x="0" y="5080"/>
                  </a:cubicBezTo>
                  <a:lnTo>
                    <a:pt x="8890" y="13970"/>
                  </a:lnTo>
                  <a:lnTo>
                    <a:pt x="3792220" y="13970"/>
                  </a:lnTo>
                  <a:cubicBezTo>
                    <a:pt x="3799840" y="13970"/>
                    <a:pt x="3806190" y="20320"/>
                    <a:pt x="3806190" y="27940"/>
                  </a:cubicBezTo>
                  <a:lnTo>
                    <a:pt x="3806190" y="13970"/>
                  </a:lnTo>
                  <a:cubicBezTo>
                    <a:pt x="3804920" y="6350"/>
                    <a:pt x="3798570" y="0"/>
                    <a:pt x="37909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3869690" y="910590"/>
              <a:ext cx="20320" cy="4413250"/>
            </a:xfrm>
            <a:custGeom>
              <a:avLst/>
              <a:gdLst/>
              <a:ahLst/>
              <a:cxnLst/>
              <a:rect l="l" t="t" r="r" b="b"/>
              <a:pathLst>
                <a:path w="20320" h="4413250">
                  <a:moveTo>
                    <a:pt x="20320" y="4401820"/>
                  </a:moveTo>
                  <a:lnTo>
                    <a:pt x="20320" y="12700"/>
                  </a:lnTo>
                  <a:cubicBezTo>
                    <a:pt x="20320" y="12700"/>
                    <a:pt x="11430" y="5080"/>
                    <a:pt x="8890" y="2540"/>
                  </a:cubicBezTo>
                  <a:cubicBezTo>
                    <a:pt x="8890" y="2540"/>
                    <a:pt x="6350" y="0"/>
                    <a:pt x="0" y="0"/>
                  </a:cubicBezTo>
                  <a:lnTo>
                    <a:pt x="0" y="4403090"/>
                  </a:lnTo>
                  <a:lnTo>
                    <a:pt x="15240" y="4413250"/>
                  </a:lnTo>
                  <a:cubicBezTo>
                    <a:pt x="19050" y="4410710"/>
                    <a:pt x="20320" y="4406900"/>
                    <a:pt x="20320" y="440182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540885" y="2862548"/>
            <a:ext cx="7325200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Claim Status Proportion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Not Claim (0): 38,499 data points (98.29%)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Claim (1): 668 data points (1.71%)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15084" y="1716357"/>
            <a:ext cx="7615738" cy="864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2300">
                <a:solidFill>
                  <a:srgbClr val="8B2722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The company faces significant financial risk due to the inability to accurately predict claims.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98621" y="555689"/>
            <a:ext cx="8848663" cy="91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5"/>
              </a:lnSpc>
            </a:pPr>
            <a:r>
              <a:rPr lang="en-US" sz="6599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PROBLEM STATEMENT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40885" y="4366260"/>
            <a:ext cx="9364137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Financial Data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Average policy cost: </a:t>
            </a:r>
            <a:r>
              <a:rPr lang="en-US" sz="23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$524</a:t>
            </a:r>
            <a:r>
              <a:rPr lang="en-US" sz="23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per policy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Average insurance benefit coverage cost: </a:t>
            </a:r>
            <a:r>
              <a:rPr lang="en-US" sz="23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$147,542</a:t>
            </a:r>
            <a:r>
              <a:rPr lang="en-US" sz="23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per policy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40885" y="5888355"/>
            <a:ext cx="9364137" cy="437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Potential Financial Loss Calculation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Revenue from non-claiming policyholders: 38,499 x $524 = $20,173,476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Revenue from claiming policyholders: 668 x $524 = $362,056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Total revenue: $20,535,532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112838"/>
              </a:solidFill>
              <a:latin typeface="Rubik Bold"/>
              <a:ea typeface="Rubik Bold"/>
              <a:cs typeface="Rubik Bold"/>
              <a:sym typeface="Rubik Bold"/>
            </a:endParaRP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Costs for claims: 668 x $147,542 = $98,558,056</a:t>
            </a:r>
          </a:p>
          <a:p>
            <a:pPr marL="496571" lvl="1" indent="-248285" algn="l">
              <a:lnSpc>
                <a:spcPts val="3450"/>
              </a:lnSpc>
              <a:buFont typeface="Arial"/>
              <a:buChar char="•"/>
            </a:pPr>
            <a:r>
              <a:rPr lang="en-US" sz="230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Total potential financial loss: $20,535,532 - $98,558,056 = -$78,022,524</a:t>
            </a:r>
          </a:p>
          <a:p>
            <a:pPr algn="l">
              <a:lnSpc>
                <a:spcPts val="3450"/>
              </a:lnSpc>
            </a:pPr>
            <a:endParaRPr lang="en-US" sz="2300">
              <a:solidFill>
                <a:srgbClr val="112838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3072" y="4214230"/>
            <a:ext cx="7776252" cy="2401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213">
                <a:solidFill>
                  <a:srgbClr val="112838"/>
                </a:solidFill>
                <a:latin typeface="Rubik Semi-Bold"/>
                <a:ea typeface="Rubik Semi-Bold"/>
                <a:cs typeface="Rubik Semi-Bold"/>
                <a:sym typeface="Rubik Semi-Bold"/>
              </a:rPr>
              <a:t>Develop a predictive model to identify policyholders likely to file claims, enabling efficient fund allocation and minimizing financial losses.</a:t>
            </a:r>
          </a:p>
        </p:txBody>
      </p:sp>
      <p:sp>
        <p:nvSpPr>
          <p:cNvPr id="3" name="Freeform 3"/>
          <p:cNvSpPr/>
          <p:nvPr/>
        </p:nvSpPr>
        <p:spPr>
          <a:xfrm>
            <a:off x="14236982" y="124759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0" y="0"/>
                </a:lnTo>
                <a:lnTo>
                  <a:pt x="5414910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77363" y="-1224834"/>
            <a:ext cx="5414911" cy="3061886"/>
          </a:xfrm>
          <a:custGeom>
            <a:avLst/>
            <a:gdLst/>
            <a:ahLst/>
            <a:cxnLst/>
            <a:rect l="l" t="t" r="r" b="b"/>
            <a:pathLst>
              <a:path w="5414911" h="3061886">
                <a:moveTo>
                  <a:pt x="0" y="0"/>
                </a:moveTo>
                <a:lnTo>
                  <a:pt x="5414911" y="0"/>
                </a:lnTo>
                <a:lnTo>
                  <a:pt x="5414911" y="3061886"/>
                </a:lnTo>
                <a:lnTo>
                  <a:pt x="0" y="306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076913" y="647248"/>
            <a:ext cx="3204399" cy="1951770"/>
          </a:xfrm>
          <a:custGeom>
            <a:avLst/>
            <a:gdLst/>
            <a:ahLst/>
            <a:cxnLst/>
            <a:rect l="l" t="t" r="r" b="b"/>
            <a:pathLst>
              <a:path w="3204399" h="1951770">
                <a:moveTo>
                  <a:pt x="0" y="0"/>
                </a:moveTo>
                <a:lnTo>
                  <a:pt x="3204399" y="0"/>
                </a:lnTo>
                <a:lnTo>
                  <a:pt x="3204399" y="1951770"/>
                </a:lnTo>
                <a:lnTo>
                  <a:pt x="0" y="19517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91604">
            <a:off x="13191553" y="5547744"/>
            <a:ext cx="4290028" cy="4235428"/>
          </a:xfrm>
          <a:custGeom>
            <a:avLst/>
            <a:gdLst/>
            <a:ahLst/>
            <a:cxnLst/>
            <a:rect l="l" t="t" r="r" b="b"/>
            <a:pathLst>
              <a:path w="4290028" h="4235428">
                <a:moveTo>
                  <a:pt x="0" y="0"/>
                </a:moveTo>
                <a:lnTo>
                  <a:pt x="4290028" y="0"/>
                </a:lnTo>
                <a:lnTo>
                  <a:pt x="4290028" y="4235428"/>
                </a:lnTo>
                <a:lnTo>
                  <a:pt x="0" y="4235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308828"/>
            <a:ext cx="8624996" cy="1025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7"/>
              </a:lnSpc>
            </a:pPr>
            <a:r>
              <a:rPr lang="en-US" sz="7299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GOALS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70006">
            <a:off x="12402970" y="-1435793"/>
            <a:ext cx="9712659" cy="9712659"/>
          </a:xfrm>
          <a:custGeom>
            <a:avLst/>
            <a:gdLst/>
            <a:ahLst/>
            <a:cxnLst/>
            <a:rect l="l" t="t" r="r" b="b"/>
            <a:pathLst>
              <a:path w="9712659" h="9712659">
                <a:moveTo>
                  <a:pt x="0" y="0"/>
                </a:moveTo>
                <a:lnTo>
                  <a:pt x="9712660" y="0"/>
                </a:lnTo>
                <a:lnTo>
                  <a:pt x="9712660" y="9712659"/>
                </a:lnTo>
                <a:lnTo>
                  <a:pt x="0" y="97126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2671">
            <a:off x="12338273" y="2010008"/>
            <a:ext cx="5446160" cy="7064594"/>
          </a:xfrm>
          <a:custGeom>
            <a:avLst/>
            <a:gdLst/>
            <a:ahLst/>
            <a:cxnLst/>
            <a:rect l="l" t="t" r="r" b="b"/>
            <a:pathLst>
              <a:path w="5446160" h="7064594">
                <a:moveTo>
                  <a:pt x="0" y="0"/>
                </a:moveTo>
                <a:lnTo>
                  <a:pt x="5446160" y="0"/>
                </a:lnTo>
                <a:lnTo>
                  <a:pt x="5446160" y="7064594"/>
                </a:lnTo>
                <a:lnTo>
                  <a:pt x="0" y="70645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945686"/>
            <a:ext cx="8624996" cy="200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7"/>
              </a:lnSpc>
            </a:pPr>
            <a:r>
              <a:rPr lang="en-US" sz="7299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ANALYTICAL APPROACH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794215"/>
            <a:ext cx="9364137" cy="446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4789" lvl="1" indent="-317394" algn="l">
              <a:lnSpc>
                <a:spcPts val="4410"/>
              </a:lnSpc>
              <a:buFont typeface="Arial"/>
              <a:buChar char="•"/>
            </a:pPr>
            <a:r>
              <a:rPr lang="en-US" sz="29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Classification Models: </a:t>
            </a:r>
            <a:r>
              <a:rPr lang="en-US" sz="294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Logistic Regression, K-Nearest Neighbors, and tree-based models like Decision Tree, Random Forest, AdaBoost, GradientBoost, and XGBoost</a:t>
            </a:r>
          </a:p>
          <a:p>
            <a:pPr marL="634789" lvl="1" indent="-317394" algn="l">
              <a:lnSpc>
                <a:spcPts val="4410"/>
              </a:lnSpc>
              <a:buFont typeface="Arial"/>
              <a:buChar char="•"/>
            </a:pPr>
            <a:r>
              <a:rPr lang="en-US" sz="29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Resampling Methods: </a:t>
            </a:r>
            <a:r>
              <a:rPr lang="en-US" sz="294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RandomOverSampler, SMOTE (Synthetic Minority Over-sampling Technique), RandomUnderSampler, and NearMiss</a:t>
            </a:r>
          </a:p>
          <a:p>
            <a:pPr algn="l">
              <a:lnSpc>
                <a:spcPts val="4410"/>
              </a:lnSpc>
            </a:pPr>
            <a:endParaRPr lang="en-US" sz="2940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095912" cy="6113575"/>
          </a:xfrm>
          <a:custGeom>
            <a:avLst/>
            <a:gdLst/>
            <a:ahLst/>
            <a:cxnLst/>
            <a:rect l="l" t="t" r="r" b="b"/>
            <a:pathLst>
              <a:path w="6095912" h="6113575">
                <a:moveTo>
                  <a:pt x="0" y="0"/>
                </a:moveTo>
                <a:lnTo>
                  <a:pt x="6095912" y="0"/>
                </a:lnTo>
                <a:lnTo>
                  <a:pt x="6095912" y="6113575"/>
                </a:lnTo>
                <a:lnTo>
                  <a:pt x="0" y="6113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29" r="-31564"/>
            </a:stretch>
          </a:blipFill>
        </p:spPr>
      </p:sp>
      <p:sp>
        <p:nvSpPr>
          <p:cNvPr id="3" name="Freeform 3"/>
          <p:cNvSpPr/>
          <p:nvPr/>
        </p:nvSpPr>
        <p:spPr>
          <a:xfrm rot="1141752">
            <a:off x="6667721" y="2707887"/>
            <a:ext cx="1734953" cy="1935546"/>
          </a:xfrm>
          <a:custGeom>
            <a:avLst/>
            <a:gdLst/>
            <a:ahLst/>
            <a:cxnLst/>
            <a:rect l="l" t="t" r="r" b="b"/>
            <a:pathLst>
              <a:path w="1734953" h="1935546">
                <a:moveTo>
                  <a:pt x="0" y="0"/>
                </a:moveTo>
                <a:lnTo>
                  <a:pt x="1734954" y="0"/>
                </a:lnTo>
                <a:lnTo>
                  <a:pt x="1734954" y="1935547"/>
                </a:lnTo>
                <a:lnTo>
                  <a:pt x="0" y="193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3385508" y="6588366"/>
            <a:ext cx="1734953" cy="1935546"/>
          </a:xfrm>
          <a:custGeom>
            <a:avLst/>
            <a:gdLst/>
            <a:ahLst/>
            <a:cxnLst/>
            <a:rect l="l" t="t" r="r" b="b"/>
            <a:pathLst>
              <a:path w="1734953" h="1935546">
                <a:moveTo>
                  <a:pt x="0" y="0"/>
                </a:moveTo>
                <a:lnTo>
                  <a:pt x="1734953" y="0"/>
                </a:lnTo>
                <a:lnTo>
                  <a:pt x="1734953" y="1935546"/>
                </a:lnTo>
                <a:lnTo>
                  <a:pt x="0" y="1935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855709" y="1844830"/>
            <a:ext cx="4584466" cy="2240658"/>
          </a:xfrm>
          <a:custGeom>
            <a:avLst/>
            <a:gdLst/>
            <a:ahLst/>
            <a:cxnLst/>
            <a:rect l="l" t="t" r="r" b="b"/>
            <a:pathLst>
              <a:path w="4584466" h="2240658">
                <a:moveTo>
                  <a:pt x="0" y="0"/>
                </a:moveTo>
                <a:lnTo>
                  <a:pt x="4584466" y="0"/>
                </a:lnTo>
                <a:lnTo>
                  <a:pt x="4584466" y="2240658"/>
                </a:lnTo>
                <a:lnTo>
                  <a:pt x="0" y="2240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220757" y="7556139"/>
            <a:ext cx="4584466" cy="2240658"/>
          </a:xfrm>
          <a:custGeom>
            <a:avLst/>
            <a:gdLst/>
            <a:ahLst/>
            <a:cxnLst/>
            <a:rect l="l" t="t" r="r" b="b"/>
            <a:pathLst>
              <a:path w="4584466" h="2240658">
                <a:moveTo>
                  <a:pt x="0" y="0"/>
                </a:moveTo>
                <a:lnTo>
                  <a:pt x="4584466" y="0"/>
                </a:lnTo>
                <a:lnTo>
                  <a:pt x="4584466" y="2240658"/>
                </a:lnTo>
                <a:lnTo>
                  <a:pt x="0" y="22406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97332" y="5396352"/>
            <a:ext cx="5269263" cy="3280116"/>
          </a:xfrm>
          <a:custGeom>
            <a:avLst/>
            <a:gdLst/>
            <a:ahLst/>
            <a:cxnLst/>
            <a:rect l="l" t="t" r="r" b="b"/>
            <a:pathLst>
              <a:path w="5269263" h="3280116">
                <a:moveTo>
                  <a:pt x="0" y="0"/>
                </a:moveTo>
                <a:lnTo>
                  <a:pt x="5269262" y="0"/>
                </a:lnTo>
                <a:lnTo>
                  <a:pt x="5269262" y="3280116"/>
                </a:lnTo>
                <a:lnTo>
                  <a:pt x="0" y="3280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55709" y="2013086"/>
            <a:ext cx="5434540" cy="23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Idle Money</a:t>
            </a:r>
          </a:p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Lose investment opportunities</a:t>
            </a:r>
          </a:p>
          <a:p>
            <a:pPr algn="l">
              <a:lnSpc>
                <a:spcPts val="4710"/>
              </a:lnSpc>
            </a:pPr>
            <a:endParaRPr lang="en-US" sz="3140">
              <a:solidFill>
                <a:srgbClr val="112838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82657" y="7724395"/>
            <a:ext cx="5434540" cy="23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Financial Losses</a:t>
            </a:r>
          </a:p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Impact Company's Reputation</a:t>
            </a:r>
          </a:p>
          <a:p>
            <a:pPr algn="l">
              <a:lnSpc>
                <a:spcPts val="4710"/>
              </a:lnSpc>
            </a:pPr>
            <a:endParaRPr lang="en-US" sz="3140">
              <a:solidFill>
                <a:srgbClr val="112838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261334" y="5883451"/>
            <a:ext cx="4188909" cy="654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9"/>
              </a:lnSpc>
            </a:pPr>
            <a:r>
              <a:rPr lang="en-US" sz="3599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Evaluation Metrics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33023" y="7017965"/>
            <a:ext cx="2845530" cy="90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99"/>
              </a:lnSpc>
            </a:pPr>
            <a:r>
              <a:rPr lang="en-US" sz="4999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RECALL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91888" y="3550579"/>
            <a:ext cx="5782442" cy="5867478"/>
          </a:xfrm>
          <a:custGeom>
            <a:avLst/>
            <a:gdLst/>
            <a:ahLst/>
            <a:cxnLst/>
            <a:rect l="l" t="t" r="r" b="b"/>
            <a:pathLst>
              <a:path w="5782442" h="5867478">
                <a:moveTo>
                  <a:pt x="0" y="0"/>
                </a:moveTo>
                <a:lnTo>
                  <a:pt x="5782442" y="0"/>
                </a:lnTo>
                <a:lnTo>
                  <a:pt x="5782442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31502" y="837338"/>
            <a:ext cx="8624996" cy="200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7"/>
              </a:lnSpc>
            </a:pPr>
            <a:r>
              <a:rPr lang="en-US" sz="7299">
                <a:solidFill>
                  <a:srgbClr val="112838"/>
                </a:solidFill>
                <a:latin typeface="Lazydog"/>
                <a:ea typeface="Lazydog"/>
                <a:cs typeface="Lazydog"/>
                <a:sym typeface="Lazydog"/>
              </a:rPr>
              <a:t>DATA UNDERSTANDING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0268" y="3781888"/>
            <a:ext cx="9061860" cy="530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0"/>
              </a:lnSpc>
            </a:pPr>
            <a:endParaRPr/>
          </a:p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Numerical features</a:t>
            </a:r>
            <a:r>
              <a:rPr lang="en-US" sz="314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Age, Commission, Net Sales, and Duration</a:t>
            </a:r>
          </a:p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Categorical features</a:t>
            </a:r>
            <a:r>
              <a:rPr lang="en-US" sz="314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: Agency, Agency Type, Distribution Channel, Product Name, Gender, and Destination</a:t>
            </a:r>
          </a:p>
          <a:p>
            <a:pPr marL="677969" lvl="1" indent="-338984" algn="l">
              <a:lnSpc>
                <a:spcPts val="4710"/>
              </a:lnSpc>
              <a:buFont typeface="Arial"/>
              <a:buChar char="•"/>
            </a:pPr>
            <a:r>
              <a:rPr lang="en-US" sz="3140">
                <a:solidFill>
                  <a:srgbClr val="112838"/>
                </a:solidFill>
                <a:latin typeface="Rubik Bold"/>
                <a:ea typeface="Rubik Bold"/>
                <a:cs typeface="Rubik Bold"/>
                <a:sym typeface="Rubik Bold"/>
              </a:rPr>
              <a:t>Claim</a:t>
            </a:r>
            <a:r>
              <a:rPr lang="en-US" sz="3140">
                <a:solidFill>
                  <a:srgbClr val="112838"/>
                </a:solidFill>
                <a:latin typeface="Rubik"/>
                <a:ea typeface="Rubik"/>
                <a:cs typeface="Rubik"/>
                <a:sym typeface="Rubik"/>
              </a:rPr>
              <a:t> as a target variable</a:t>
            </a:r>
          </a:p>
          <a:p>
            <a:pPr algn="l">
              <a:lnSpc>
                <a:spcPts val="4710"/>
              </a:lnSpc>
            </a:pPr>
            <a:endParaRPr lang="en-US" sz="3140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  <a:p>
            <a:pPr algn="l">
              <a:lnSpc>
                <a:spcPts val="4710"/>
              </a:lnSpc>
            </a:pPr>
            <a:endParaRPr lang="en-US" sz="3140">
              <a:solidFill>
                <a:srgbClr val="112838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1357</Words>
  <Application>Microsoft Office PowerPoint</Application>
  <PresentationFormat>Custom</PresentationFormat>
  <Paragraphs>363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Lazydog</vt:lpstr>
      <vt:lpstr>Rubik Semi-Bold</vt:lpstr>
      <vt:lpstr>Rubik</vt:lpstr>
      <vt:lpstr>Arial</vt:lpstr>
      <vt:lpstr>Calibri</vt:lpstr>
      <vt:lpstr>Rubik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Travel_Insurance_Mulya</dc:title>
  <cp:lastModifiedBy>Mulya Fajar Ningsih Alwi</cp:lastModifiedBy>
  <cp:revision>3</cp:revision>
  <dcterms:created xsi:type="dcterms:W3CDTF">2006-08-16T00:00:00Z</dcterms:created>
  <dcterms:modified xsi:type="dcterms:W3CDTF">2024-07-19T16:26:57Z</dcterms:modified>
  <dc:identifier>DAGLXcbKFKo</dc:identifier>
</cp:coreProperties>
</file>